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90" r:id="rId3"/>
    <p:sldId id="291" r:id="rId4"/>
    <p:sldId id="292" r:id="rId5"/>
    <p:sldId id="293" r:id="rId6"/>
    <p:sldId id="313" r:id="rId7"/>
    <p:sldId id="314" r:id="rId8"/>
    <p:sldId id="315" r:id="rId9"/>
    <p:sldId id="262" r:id="rId10"/>
    <p:sldId id="260" r:id="rId11"/>
    <p:sldId id="258" r:id="rId12"/>
    <p:sldId id="294" r:id="rId13"/>
    <p:sldId id="295" r:id="rId14"/>
    <p:sldId id="296" r:id="rId15"/>
    <p:sldId id="297" r:id="rId16"/>
    <p:sldId id="259" r:id="rId17"/>
    <p:sldId id="301" r:id="rId18"/>
    <p:sldId id="298" r:id="rId19"/>
    <p:sldId id="299" r:id="rId20"/>
    <p:sldId id="300" r:id="rId21"/>
    <p:sldId id="302" r:id="rId22"/>
    <p:sldId id="303" r:id="rId23"/>
    <p:sldId id="304" r:id="rId24"/>
    <p:sldId id="266" r:id="rId25"/>
    <p:sldId id="318" r:id="rId26"/>
    <p:sldId id="337" r:id="rId27"/>
    <p:sldId id="324" r:id="rId28"/>
    <p:sldId id="325" r:id="rId29"/>
    <p:sldId id="330" r:id="rId30"/>
    <p:sldId id="326" r:id="rId31"/>
    <p:sldId id="331" r:id="rId32"/>
    <p:sldId id="327" r:id="rId33"/>
    <p:sldId id="328" r:id="rId34"/>
    <p:sldId id="329" r:id="rId35"/>
    <p:sldId id="332" r:id="rId36"/>
    <p:sldId id="275" r:id="rId37"/>
    <p:sldId id="334" r:id="rId38"/>
    <p:sldId id="333" r:id="rId39"/>
    <p:sldId id="335" r:id="rId40"/>
    <p:sldId id="339" r:id="rId41"/>
    <p:sldId id="338" r:id="rId42"/>
    <p:sldId id="309" r:id="rId43"/>
    <p:sldId id="263" r:id="rId44"/>
    <p:sldId id="307" r:id="rId45"/>
    <p:sldId id="310" r:id="rId46"/>
    <p:sldId id="311" r:id="rId47"/>
    <p:sldId id="312" r:id="rId48"/>
    <p:sldId id="305" r:id="rId49"/>
    <p:sldId id="317" r:id="rId50"/>
    <p:sldId id="269" r:id="rId51"/>
    <p:sldId id="306" r:id="rId52"/>
    <p:sldId id="316" r:id="rId53"/>
    <p:sldId id="273" r:id="rId54"/>
    <p:sldId id="287" r:id="rId55"/>
    <p:sldId id="268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F21"/>
    <a:srgbClr val="C2FF71"/>
    <a:srgbClr val="5CAC14"/>
    <a:srgbClr val="F9EAE7"/>
    <a:srgbClr val="D1CCC5"/>
    <a:srgbClr val="B2AA9F"/>
    <a:srgbClr val="A2978D"/>
    <a:srgbClr val="D7DBDC"/>
    <a:srgbClr val="91BAD0"/>
    <a:srgbClr val="6C9CC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2" y="7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65D4B-6CCA-4BB2-AAB5-52E831C0DE10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BC55E-C2C7-40F8-A79E-8825B4F7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3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MHdKvY89Lk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Il3x_vMup4" TargetMode="External"/><Relationship Id="rId2" Type="http://schemas.openxmlformats.org/officeDocument/2006/relationships/hyperlink" Target="https://youtu.be/rsuuVUIvdL0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youtu.be/8xOi9_pKcb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974815" y="646595"/>
            <a:ext cx="30607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92D050"/>
                </a:solidFill>
              </a:rPr>
              <a:t>Project.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6324775" y="400456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56711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1927143" y="3438435"/>
            <a:ext cx="833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DB Diagram, Flow Chart, Figma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2763331" y="2737537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>
            <a:off x="7371184" y="1498341"/>
            <a:ext cx="0" cy="5740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7989275" y="493949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6723643" y="5676469"/>
            <a:ext cx="4931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Figma?</a:t>
            </a:r>
          </a:p>
          <a:p>
            <a:r>
              <a:rPr lang="en-US" altLang="ko-KR" sz="1600" dirty="0"/>
              <a:t>MacOS</a:t>
            </a:r>
            <a:r>
              <a:rPr lang="ko-KR" altLang="en-US" sz="1600" dirty="0"/>
              <a:t> 및 윈도우용 데스크톱 애플리케이션들에 의해</a:t>
            </a:r>
            <a:endParaRPr lang="en-US" altLang="ko-KR" sz="1600" dirty="0"/>
          </a:p>
          <a:p>
            <a:r>
              <a:rPr lang="ko-KR" altLang="en-US" sz="1600" dirty="0"/>
              <a:t>활성화되는 추가 오프라인 기능들을 갖춘 인터페이스</a:t>
            </a:r>
            <a:endParaRPr lang="en-US" altLang="ko-KR" sz="1600" dirty="0"/>
          </a:p>
          <a:p>
            <a:r>
              <a:rPr lang="ko-KR" altLang="en-US" sz="1600" dirty="0"/>
              <a:t>디자인을 위한 협업 웹 애플리케이션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6095999" y="646938"/>
            <a:ext cx="3231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Flow Chart?</a:t>
            </a:r>
          </a:p>
          <a:p>
            <a:r>
              <a:rPr lang="en-US" altLang="ko-KR" sz="1600" dirty="0"/>
              <a:t>Workload</a:t>
            </a:r>
            <a:r>
              <a:rPr lang="ko-KR" altLang="en-US" sz="1600" dirty="0"/>
              <a:t>의 작동 절차를 보여주는 </a:t>
            </a:r>
            <a:endParaRPr lang="en-US" altLang="ko-KR" sz="1600" dirty="0"/>
          </a:p>
          <a:p>
            <a:r>
              <a:rPr lang="ko-KR" altLang="en-US" sz="1600" dirty="0"/>
              <a:t>다이어그램의 한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108286" y="1414098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DB Class Diagram?</a:t>
            </a:r>
          </a:p>
          <a:p>
            <a:r>
              <a:rPr lang="ko-KR" altLang="en-US" sz="1600" dirty="0"/>
              <a:t>통합 모델링 언어</a:t>
            </a:r>
            <a:r>
              <a:rPr lang="en-US" altLang="ko-KR" sz="1600" dirty="0"/>
              <a:t>(UML)</a:t>
            </a:r>
            <a:r>
              <a:rPr lang="ko-KR" altLang="en-US" sz="1600" dirty="0"/>
              <a:t>에서 시스템의 클래스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클래스의 속성</a:t>
            </a:r>
            <a:r>
              <a:rPr lang="en-US" altLang="ko-KR" sz="1600" dirty="0"/>
              <a:t>, </a:t>
            </a:r>
            <a:r>
              <a:rPr lang="ko-KR" altLang="en-US" sz="1600" dirty="0"/>
              <a:t>동작 방식</a:t>
            </a:r>
            <a:r>
              <a:rPr lang="en-US" altLang="ko-KR" sz="1600" dirty="0"/>
              <a:t>, </a:t>
            </a:r>
            <a:r>
              <a:rPr lang="ko-KR" altLang="en-US" sz="1600" dirty="0"/>
              <a:t>객체 간 관계를 표시</a:t>
            </a:r>
            <a:endParaRPr lang="en-US" altLang="ko-KR" sz="1600" dirty="0"/>
          </a:p>
          <a:p>
            <a:r>
              <a:rPr lang="ko-KR" altLang="en-US" sz="1600" dirty="0"/>
              <a:t>함으로써 시스템의 구조를 기술하는 정적 구조</a:t>
            </a:r>
            <a:endParaRPr lang="en-US" altLang="ko-KR" sz="1600" dirty="0"/>
          </a:p>
          <a:p>
            <a:r>
              <a:rPr lang="ko-KR" altLang="en-US" sz="1600" dirty="0"/>
              <a:t>다이어그램의 일종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085389-4220-75F5-A219-9EA2F638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0" y="4590221"/>
            <a:ext cx="1954936" cy="12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A95F71-E062-C81C-056D-64F73E590276}"/>
              </a:ext>
            </a:extLst>
          </p:cNvPr>
          <p:cNvSpPr txBox="1"/>
          <p:nvPr/>
        </p:nvSpPr>
        <p:spPr>
          <a:xfrm>
            <a:off x="9590225" y="104313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Flow Chart </a:t>
            </a:r>
            <a:r>
              <a:rPr lang="ko-KR" altLang="en-US" dirty="0"/>
              <a:t>샘플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0F014-C305-110C-2BA9-BEA81D4BA76C}"/>
              </a:ext>
            </a:extLst>
          </p:cNvPr>
          <p:cNvSpPr txBox="1"/>
          <p:nvPr/>
        </p:nvSpPr>
        <p:spPr>
          <a:xfrm>
            <a:off x="864780" y="5963274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8E6469-DAF9-004E-8DBE-6CC9812A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51" y="507882"/>
            <a:ext cx="1582987" cy="21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AA2D22-FA40-65EB-5CFA-931A9F76F081}"/>
              </a:ext>
            </a:extLst>
          </p:cNvPr>
          <p:cNvSpPr txBox="1"/>
          <p:nvPr/>
        </p:nvSpPr>
        <p:spPr>
          <a:xfrm>
            <a:off x="1026196" y="4212271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diagram </a:t>
            </a:r>
            <a:r>
              <a:rPr lang="ko-KR" altLang="en-US" dirty="0"/>
              <a:t>샘플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5AC801-AD2B-18B7-E7AF-E6F278ED8272}"/>
              </a:ext>
            </a:extLst>
          </p:cNvPr>
          <p:cNvSpPr txBox="1"/>
          <p:nvPr/>
        </p:nvSpPr>
        <p:spPr>
          <a:xfrm>
            <a:off x="9428669" y="2743405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0948EFD-09CE-13E0-F067-43E8D6487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17" y="3869106"/>
            <a:ext cx="2101915" cy="17933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F261C6-679D-911A-8046-FE6BCE0E3233}"/>
              </a:ext>
            </a:extLst>
          </p:cNvPr>
          <p:cNvSpPr txBox="1"/>
          <p:nvPr/>
        </p:nvSpPr>
        <p:spPr>
          <a:xfrm>
            <a:off x="9189222" y="3403480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Figma </a:t>
            </a:r>
            <a:r>
              <a:rPr lang="ko-KR" altLang="en-US" dirty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353283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Class Diagram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3B765CE1-4A6F-583E-6A40-03B01B58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9" y="1245155"/>
            <a:ext cx="10734681" cy="50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Flow Chart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99E95063-CF50-72AB-522D-1FDF7C66CF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31" y="752713"/>
            <a:ext cx="6898644" cy="56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501CD-324B-A9C1-6C5F-A7550756EFF6}"/>
              </a:ext>
            </a:extLst>
          </p:cNvPr>
          <p:cNvSpPr txBox="1"/>
          <p:nvPr/>
        </p:nvSpPr>
        <p:spPr>
          <a:xfrm>
            <a:off x="2116369" y="3105834"/>
            <a:ext cx="777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 TODO -&gt; </a:t>
            </a:r>
            <a:r>
              <a:rPr lang="ko-KR" altLang="en-US" dirty="0" err="1"/>
              <a:t>상엽씨</a:t>
            </a:r>
            <a:r>
              <a:rPr lang="ko-KR" altLang="en-US" dirty="0"/>
              <a:t> 발표 </a:t>
            </a:r>
            <a:r>
              <a:rPr lang="en-US" altLang="ko-KR" dirty="0"/>
              <a:t>(Figma page</a:t>
            </a:r>
            <a:r>
              <a:rPr lang="ko-KR" altLang="en-US" dirty="0"/>
              <a:t>를 링크 걸어도 되긴 하지만 웬만하면 설명을 좀 한 후 </a:t>
            </a:r>
            <a:r>
              <a:rPr lang="en-US" altLang="ko-KR" dirty="0"/>
              <a:t>Figma </a:t>
            </a:r>
            <a:r>
              <a:rPr lang="ko-KR" altLang="en-US" dirty="0"/>
              <a:t>페이지를 오픈 할 수 있길 바랍니다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29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2679046" y="3438435"/>
            <a:ext cx="683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 프로젝트 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0EF8D-1084-E39D-169C-69A5536B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1" y="871674"/>
            <a:ext cx="3591426" cy="58491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512972" y="1241007"/>
            <a:ext cx="1834302" cy="1610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86CF8F-55A2-8D0A-149E-1B305E67E100}"/>
              </a:ext>
            </a:extLst>
          </p:cNvPr>
          <p:cNvSpPr/>
          <p:nvPr/>
        </p:nvSpPr>
        <p:spPr>
          <a:xfrm>
            <a:off x="512972" y="1402081"/>
            <a:ext cx="1834302" cy="8621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3567A-0F8D-FE1D-13E9-312E96DE6805}"/>
              </a:ext>
            </a:extLst>
          </p:cNvPr>
          <p:cNvSpPr/>
          <p:nvPr/>
        </p:nvSpPr>
        <p:spPr>
          <a:xfrm>
            <a:off x="512972" y="2259840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AF9F0-2BD0-9567-5D10-D1C2F5D5AC32}"/>
              </a:ext>
            </a:extLst>
          </p:cNvPr>
          <p:cNvSpPr/>
          <p:nvPr/>
        </p:nvSpPr>
        <p:spPr>
          <a:xfrm>
            <a:off x="512972" y="2595153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5FC24B-0743-0808-BDB7-5E6AB56C05A8}"/>
              </a:ext>
            </a:extLst>
          </p:cNvPr>
          <p:cNvSpPr/>
          <p:nvPr/>
        </p:nvSpPr>
        <p:spPr>
          <a:xfrm>
            <a:off x="512972" y="3285255"/>
            <a:ext cx="1834302" cy="2775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973AA1-F385-606D-A3D4-6C5D063EAED0}"/>
              </a:ext>
            </a:extLst>
          </p:cNvPr>
          <p:cNvSpPr/>
          <p:nvPr/>
        </p:nvSpPr>
        <p:spPr>
          <a:xfrm>
            <a:off x="512972" y="6360999"/>
            <a:ext cx="1834302" cy="1884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75368-310F-7558-57C7-0688B9BBBB79}"/>
              </a:ext>
            </a:extLst>
          </p:cNvPr>
          <p:cNvSpPr txBox="1"/>
          <p:nvPr/>
        </p:nvSpPr>
        <p:spPr>
          <a:xfrm>
            <a:off x="4104398" y="1479521"/>
            <a:ext cx="30218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target </a:t>
            </a:r>
            <a:r>
              <a:rPr lang="ko-KR" altLang="en-US" sz="1000" dirty="0"/>
              <a:t>폴더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생성되는 </a:t>
            </a:r>
            <a:r>
              <a:rPr lang="en-US" altLang="ko-KR" sz="1000" dirty="0"/>
              <a:t>jar </a:t>
            </a:r>
            <a:r>
              <a:rPr lang="ko-KR" altLang="en-US" sz="1000" dirty="0"/>
              <a:t>파일을 저장하는 폴더 </a:t>
            </a:r>
            <a:r>
              <a:rPr lang="en-US" altLang="ko-KR" sz="1000" dirty="0"/>
              <a:t>(</a:t>
            </a:r>
            <a:r>
              <a:rPr lang="ko-KR" altLang="en-US" sz="1000" dirty="0"/>
              <a:t>트리가 변경되거나 </a:t>
            </a:r>
            <a:r>
              <a:rPr lang="ko-KR" altLang="en-US" sz="1000" dirty="0" err="1"/>
              <a:t>메이븐</a:t>
            </a:r>
            <a:r>
              <a:rPr lang="ko-KR" altLang="en-US" sz="1000" dirty="0"/>
              <a:t> 업데이트시 유동적으로 바뀜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bin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/main/java</a:t>
            </a:r>
            <a:r>
              <a:rPr lang="ko-KR" altLang="en-US" sz="1000" dirty="0"/>
              <a:t>에 있는 파일들을 일시적으로 저장하고 있는 폴더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test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D0D0D"/>
                </a:solidFill>
                <a:effectLst/>
                <a:latin typeface="Söhne"/>
              </a:rPr>
              <a:t>각각의 모듈 또는 컴포넌트에 대한 테스트 코드를 담고 있는 폴더</a:t>
            </a:r>
            <a:endParaRPr lang="ko-KR" altLang="en-US" sz="10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3544D2-CDCD-83E9-4C57-1B4741D9F338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>
            <a:off x="2347274" y="1321544"/>
            <a:ext cx="1620563" cy="247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5E062BA-427C-8E5D-5E46-B8D2BA87ED04}"/>
              </a:ext>
            </a:extLst>
          </p:cNvPr>
          <p:cNvSpPr txBox="1"/>
          <p:nvPr/>
        </p:nvSpPr>
        <p:spPr>
          <a:xfrm>
            <a:off x="3967837" y="3673146"/>
            <a:ext cx="2569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로직을 구현 한 자바 코드를 담고 있는 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3A5760-0291-3A31-BA89-C998F5A02BB8}"/>
              </a:ext>
            </a:extLst>
          </p:cNvPr>
          <p:cNvCxnSpPr>
            <a:stCxn id="14" idx="3"/>
          </p:cNvCxnSpPr>
          <p:nvPr/>
        </p:nvCxnSpPr>
        <p:spPr>
          <a:xfrm>
            <a:off x="2347274" y="1833155"/>
            <a:ext cx="1620563" cy="259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69D8DB-0CC1-21D9-607A-97C65FA7A3A9}"/>
              </a:ext>
            </a:extLst>
          </p:cNvPr>
          <p:cNvSpPr txBox="1"/>
          <p:nvPr/>
        </p:nvSpPr>
        <p:spPr>
          <a:xfrm>
            <a:off x="3967836" y="4305403"/>
            <a:ext cx="2694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메타 데이터 및 </a:t>
            </a:r>
            <a:r>
              <a:rPr lang="en-US" altLang="ko-KR" sz="1000" dirty="0"/>
              <a:t>context </a:t>
            </a:r>
            <a:r>
              <a:rPr lang="ko-KR" altLang="en-US" sz="1000" dirty="0"/>
              <a:t>설정을 담고 있는 폴더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82CFD4-3096-A131-DE52-BDB6B187FEFC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2347274" y="2427497"/>
            <a:ext cx="1620561" cy="249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9D829C-2B8F-A666-11DD-795D33F5E966}"/>
              </a:ext>
            </a:extLst>
          </p:cNvPr>
          <p:cNvSpPr txBox="1"/>
          <p:nvPr/>
        </p:nvSpPr>
        <p:spPr>
          <a:xfrm>
            <a:off x="3967835" y="4798527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유닛 테스트 단위로 테스트를 하는데 </a:t>
            </a:r>
            <a:r>
              <a:rPr lang="ko-KR" altLang="en-US" sz="1000"/>
              <a:t>사용하는 폴더</a:t>
            </a:r>
            <a:endParaRPr lang="ko-KR" altLang="en-US" sz="10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94EB528-2EF1-73AD-833E-88902FFBA044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2347274" y="2762810"/>
            <a:ext cx="1620561" cy="253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FFA4E1-B591-732F-B404-96E37BDDE0CA}"/>
              </a:ext>
            </a:extLst>
          </p:cNvPr>
          <p:cNvSpPr txBox="1"/>
          <p:nvPr/>
        </p:nvSpPr>
        <p:spPr>
          <a:xfrm>
            <a:off x="3967835" y="5171532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라이브러리를 담고 있는 폴더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DB356B4-3125-1407-8D89-57E53274F44D}"/>
              </a:ext>
            </a:extLst>
          </p:cNvPr>
          <p:cNvCxnSpPr>
            <a:stCxn id="21" idx="3"/>
          </p:cNvCxnSpPr>
          <p:nvPr/>
        </p:nvCxnSpPr>
        <p:spPr>
          <a:xfrm>
            <a:off x="2347274" y="4673211"/>
            <a:ext cx="1620561" cy="11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E77E5E-EF76-1AC4-326F-01B370F06537}"/>
              </a:ext>
            </a:extLst>
          </p:cNvPr>
          <p:cNvSpPr txBox="1"/>
          <p:nvPr/>
        </p:nvSpPr>
        <p:spPr>
          <a:xfrm>
            <a:off x="3967835" y="5740105"/>
            <a:ext cx="3164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 애플리케이션을 가동하는 데 필요한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폴더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DECC57-2BCB-DAB9-B4AC-7513EC594120}"/>
              </a:ext>
            </a:extLst>
          </p:cNvPr>
          <p:cNvSpPr txBox="1"/>
          <p:nvPr/>
        </p:nvSpPr>
        <p:spPr>
          <a:xfrm>
            <a:off x="3967834" y="6195638"/>
            <a:ext cx="3782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Maven</a:t>
            </a:r>
            <a:r>
              <a:rPr lang="ko-KR" altLang="en-US" sz="1000" dirty="0"/>
              <a:t>을 이용해 프로젝트의 구성 및 관리 파일을 담고 있는 파일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0196F-3441-FA5B-A681-108512696338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2347274" y="6318749"/>
            <a:ext cx="1620560" cy="13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8" grpId="0"/>
      <p:bldP spid="32" grpId="0"/>
      <p:bldP spid="35" grpId="0"/>
      <p:bldP spid="39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63FD47-83CF-A8C6-0187-50BC326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B3832D-548A-9C4E-A5AA-F5A20D281ABC}"/>
              </a:ext>
            </a:extLst>
          </p:cNvPr>
          <p:cNvSpPr/>
          <p:nvPr/>
        </p:nvSpPr>
        <p:spPr>
          <a:xfrm>
            <a:off x="673767" y="5686697"/>
            <a:ext cx="1834302" cy="11713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37D4B2-13A1-DFC0-16CB-64D746BF83E9}"/>
              </a:ext>
            </a:extLst>
          </p:cNvPr>
          <p:cNvCxnSpPr>
            <a:stCxn id="8" idx="3"/>
          </p:cNvCxnSpPr>
          <p:nvPr/>
        </p:nvCxnSpPr>
        <p:spPr>
          <a:xfrm flipV="1">
            <a:off x="2508069" y="4075611"/>
            <a:ext cx="2203268" cy="219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E53B116-10E9-4575-8703-87EA488D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37" y="1894544"/>
            <a:ext cx="2505425" cy="35914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E008C7-7A0A-A38D-1B16-6BFAD0CEF84B}"/>
              </a:ext>
            </a:extLst>
          </p:cNvPr>
          <p:cNvSpPr/>
          <p:nvPr/>
        </p:nvSpPr>
        <p:spPr>
          <a:xfrm>
            <a:off x="4980154" y="2085703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229FAB-5FA2-5F79-139E-C806421DCDB0}"/>
              </a:ext>
            </a:extLst>
          </p:cNvPr>
          <p:cNvCxnSpPr>
            <a:stCxn id="13" idx="3"/>
          </p:cNvCxnSpPr>
          <p:nvPr/>
        </p:nvCxnSpPr>
        <p:spPr>
          <a:xfrm flipV="1">
            <a:off x="6949439" y="1733006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8DE130-132F-53A3-AF64-3564879E1BF3}"/>
              </a:ext>
            </a:extLst>
          </p:cNvPr>
          <p:cNvSpPr txBox="1"/>
          <p:nvPr/>
        </p:nvSpPr>
        <p:spPr>
          <a:xfrm>
            <a:off x="7829006" y="1482634"/>
            <a:ext cx="188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회원 관련된 </a:t>
            </a:r>
            <a:r>
              <a:rPr lang="en-US" altLang="ko-KR" sz="1000" dirty="0"/>
              <a:t>API </a:t>
            </a:r>
            <a:r>
              <a:rPr lang="ko-KR" altLang="en-US" sz="1000" dirty="0"/>
              <a:t>처리 컨트롤러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8DE0-2924-3BC6-56EB-999990A53268}"/>
              </a:ext>
            </a:extLst>
          </p:cNvPr>
          <p:cNvSpPr/>
          <p:nvPr/>
        </p:nvSpPr>
        <p:spPr>
          <a:xfrm>
            <a:off x="4979406" y="2586447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13F543-8302-68D1-250A-BA77DA965B90}"/>
              </a:ext>
            </a:extLst>
          </p:cNvPr>
          <p:cNvCxnSpPr/>
          <p:nvPr/>
        </p:nvCxnSpPr>
        <p:spPr>
          <a:xfrm flipV="1">
            <a:off x="6949439" y="223375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E9471-EAE6-72F6-4512-54896253F643}"/>
              </a:ext>
            </a:extLst>
          </p:cNvPr>
          <p:cNvSpPr/>
          <p:nvPr/>
        </p:nvSpPr>
        <p:spPr>
          <a:xfrm>
            <a:off x="4979406" y="3087191"/>
            <a:ext cx="1969285" cy="8839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958A91-451B-5A84-8B86-58D7E5355879}"/>
              </a:ext>
            </a:extLst>
          </p:cNvPr>
          <p:cNvCxnSpPr/>
          <p:nvPr/>
        </p:nvCxnSpPr>
        <p:spPr>
          <a:xfrm flipV="1">
            <a:off x="6949439" y="2938485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1AC2B8-1BDD-5F8D-F2E4-7B255F2F7AC8}"/>
              </a:ext>
            </a:extLst>
          </p:cNvPr>
          <p:cNvSpPr/>
          <p:nvPr/>
        </p:nvSpPr>
        <p:spPr>
          <a:xfrm>
            <a:off x="4977406" y="3971539"/>
            <a:ext cx="1969285" cy="352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B0180-8E0B-DBC9-D791-397876AF0071}"/>
              </a:ext>
            </a:extLst>
          </p:cNvPr>
          <p:cNvSpPr/>
          <p:nvPr/>
        </p:nvSpPr>
        <p:spPr>
          <a:xfrm>
            <a:off x="4977405" y="4324350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D095A5-EC51-2B8B-1D30-674D02782390}"/>
              </a:ext>
            </a:extLst>
          </p:cNvPr>
          <p:cNvSpPr/>
          <p:nvPr/>
        </p:nvSpPr>
        <p:spPr>
          <a:xfrm>
            <a:off x="4977404" y="4824666"/>
            <a:ext cx="1969285" cy="692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30845E-3DC9-51E4-1FD2-974D510DDBCA}"/>
              </a:ext>
            </a:extLst>
          </p:cNvPr>
          <p:cNvCxnSpPr/>
          <p:nvPr/>
        </p:nvCxnSpPr>
        <p:spPr>
          <a:xfrm flipV="1">
            <a:off x="6946689" y="3548953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B5DFD2-03A0-CD5D-7503-77D83E23F8DC}"/>
              </a:ext>
            </a:extLst>
          </p:cNvPr>
          <p:cNvCxnSpPr/>
          <p:nvPr/>
        </p:nvCxnSpPr>
        <p:spPr>
          <a:xfrm flipV="1">
            <a:off x="6946689" y="3978508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D09847-0E4C-3E9F-D830-92B92DEB332F}"/>
              </a:ext>
            </a:extLst>
          </p:cNvPr>
          <p:cNvCxnSpPr/>
          <p:nvPr/>
        </p:nvCxnSpPr>
        <p:spPr>
          <a:xfrm flipV="1">
            <a:off x="6946688" y="456678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243290-2D39-4766-8409-EEE4D065ADB4}"/>
              </a:ext>
            </a:extLst>
          </p:cNvPr>
          <p:cNvSpPr txBox="1"/>
          <p:nvPr/>
        </p:nvSpPr>
        <p:spPr>
          <a:xfrm>
            <a:off x="7826255" y="2044792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Data Transfer Object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97E9D-6D7A-D848-5904-20CA1C8B57E2}"/>
              </a:ext>
            </a:extLst>
          </p:cNvPr>
          <p:cNvSpPr txBox="1"/>
          <p:nvPr/>
        </p:nvSpPr>
        <p:spPr>
          <a:xfrm>
            <a:off x="7855243" y="2709909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Hibernate </a:t>
            </a:r>
            <a:r>
              <a:rPr lang="ko-KR" altLang="en-US" sz="1000" dirty="0"/>
              <a:t>생성 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8E6B2-61B1-FCEE-B812-1EB3F7490A4B}"/>
              </a:ext>
            </a:extLst>
          </p:cNvPr>
          <p:cNvSpPr txBox="1"/>
          <p:nvPr/>
        </p:nvSpPr>
        <p:spPr>
          <a:xfrm>
            <a:off x="7853241" y="3375026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Mybatis</a:t>
            </a:r>
            <a:r>
              <a:rPr lang="en-US" altLang="ko-KR" sz="1000" dirty="0"/>
              <a:t> mapper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 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CD0F92-5CBD-8F65-E42A-3F880070C711}"/>
              </a:ext>
            </a:extLst>
          </p:cNvPr>
          <p:cNvSpPr txBox="1"/>
          <p:nvPr/>
        </p:nvSpPr>
        <p:spPr>
          <a:xfrm>
            <a:off x="7851241" y="3829390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Repository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946EB-FF72-27FE-762E-0331DFD54AA9}"/>
              </a:ext>
            </a:extLst>
          </p:cNvPr>
          <p:cNvSpPr txBox="1"/>
          <p:nvPr/>
        </p:nvSpPr>
        <p:spPr>
          <a:xfrm>
            <a:off x="7826255" y="4414814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Service – </a:t>
            </a:r>
            <a:r>
              <a:rPr lang="ko-KR" altLang="en-US" sz="1000" dirty="0"/>
              <a:t>회원 주요 기능 구현 객체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1CBAF9-76F9-AD5F-60B4-362874D70090}"/>
              </a:ext>
            </a:extLst>
          </p:cNvPr>
          <p:cNvSpPr/>
          <p:nvPr/>
        </p:nvSpPr>
        <p:spPr>
          <a:xfrm>
            <a:off x="666252" y="1541874"/>
            <a:ext cx="1834302" cy="10445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883ABF-E691-18FC-290F-D37AA10EBBC1}"/>
              </a:ext>
            </a:extLst>
          </p:cNvPr>
          <p:cNvSpPr/>
          <p:nvPr/>
        </p:nvSpPr>
        <p:spPr>
          <a:xfrm>
            <a:off x="673767" y="3941719"/>
            <a:ext cx="1834302" cy="1228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9" grpId="0" animBg="1"/>
      <p:bldP spid="21" grpId="0" animBg="1"/>
      <p:bldP spid="22" grpId="0" animBg="1"/>
      <p:bldP spid="23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2577737"/>
            <a:ext cx="1834302" cy="874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B336E3-FE19-F1DD-386B-488D2E8144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08069" y="3014799"/>
            <a:ext cx="1719019" cy="9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9DF4B6D-A7CC-6D2B-C5AF-73273441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88" y="1874233"/>
            <a:ext cx="2686425" cy="41153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EB066A-6127-CD62-155D-72281C71B9A8}"/>
              </a:ext>
            </a:extLst>
          </p:cNvPr>
          <p:cNvSpPr/>
          <p:nvPr/>
        </p:nvSpPr>
        <p:spPr>
          <a:xfrm>
            <a:off x="4453367" y="2044337"/>
            <a:ext cx="2145631" cy="371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CAB27B-F90A-F7A7-D3A8-AF5836E69967}"/>
              </a:ext>
            </a:extLst>
          </p:cNvPr>
          <p:cNvSpPr/>
          <p:nvPr/>
        </p:nvSpPr>
        <p:spPr>
          <a:xfrm>
            <a:off x="4453368" y="2415541"/>
            <a:ext cx="2145632" cy="3124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4F8F2-341B-F442-73B9-300901F5867E}"/>
              </a:ext>
            </a:extLst>
          </p:cNvPr>
          <p:cNvSpPr/>
          <p:nvPr/>
        </p:nvSpPr>
        <p:spPr>
          <a:xfrm>
            <a:off x="4453367" y="2727960"/>
            <a:ext cx="2145633" cy="12039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C33A9-0E57-7CBE-C693-BA8F69788158}"/>
              </a:ext>
            </a:extLst>
          </p:cNvPr>
          <p:cNvSpPr/>
          <p:nvPr/>
        </p:nvSpPr>
        <p:spPr>
          <a:xfrm>
            <a:off x="4453365" y="3931919"/>
            <a:ext cx="2145633" cy="20576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73A436-7572-106A-A0DA-21E094A99C0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598998" y="1597234"/>
            <a:ext cx="1016099" cy="63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BA4F530-DACD-548C-EE77-917B5936436D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9000" y="2571751"/>
            <a:ext cx="1016094" cy="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03D3AD-4AA8-ADED-829D-83BFE6511628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 flipV="1">
            <a:off x="6599000" y="3305890"/>
            <a:ext cx="1016095" cy="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D085C-35FA-6757-356C-570AA038DB30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 flipV="1">
            <a:off x="6598998" y="4937601"/>
            <a:ext cx="1016096" cy="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B336D9F-377D-583A-1C94-E45A474342B7}"/>
              </a:ext>
            </a:extLst>
          </p:cNvPr>
          <p:cNvSpPr txBox="1"/>
          <p:nvPr/>
        </p:nvSpPr>
        <p:spPr>
          <a:xfrm>
            <a:off x="7615097" y="1320235"/>
            <a:ext cx="2686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Aspect Oriented Programming (AOP)</a:t>
            </a:r>
          </a:p>
          <a:p>
            <a:r>
              <a:rPr lang="en-US" altLang="ko-KR" sz="1000" dirty="0"/>
              <a:t>Service</a:t>
            </a:r>
            <a:r>
              <a:rPr lang="ko-KR" altLang="en-US" sz="1000" dirty="0"/>
              <a:t> 로직에 받아오는 로그 기록을 확인</a:t>
            </a:r>
            <a:r>
              <a:rPr lang="en-US" altLang="ko-KR" sz="1000" dirty="0"/>
              <a:t>(</a:t>
            </a:r>
            <a:r>
              <a:rPr lang="ko-KR" altLang="en-US" sz="1000" dirty="0"/>
              <a:t>테스트 용도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13679-EF3A-FA65-4C65-8A5F8952219F}"/>
              </a:ext>
            </a:extLst>
          </p:cNvPr>
          <p:cNvSpPr txBox="1"/>
          <p:nvPr/>
        </p:nvSpPr>
        <p:spPr>
          <a:xfrm>
            <a:off x="7615094" y="2377682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MultipartFile</a:t>
            </a:r>
            <a:r>
              <a:rPr lang="en-US" altLang="ko-KR" sz="1000" dirty="0"/>
              <a:t> </a:t>
            </a:r>
            <a:r>
              <a:rPr lang="ko-KR" altLang="en-US" sz="1000" dirty="0"/>
              <a:t>서버에 저장하는 로직을 위한 컨트롤러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5E8F3-18D7-A1FF-3533-9AF2ADB618F7}"/>
              </a:ext>
            </a:extLst>
          </p:cNvPr>
          <p:cNvSpPr txBox="1"/>
          <p:nvPr/>
        </p:nvSpPr>
        <p:spPr>
          <a:xfrm>
            <a:off x="7615095" y="3182779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권한 처리 및</a:t>
            </a:r>
            <a:r>
              <a:rPr lang="en-US" altLang="ko-KR" sz="1000" dirty="0"/>
              <a:t>, </a:t>
            </a:r>
            <a:r>
              <a:rPr lang="ko-KR" altLang="en-US" sz="1000" dirty="0"/>
              <a:t>토큰 발급</a:t>
            </a:r>
            <a:r>
              <a:rPr lang="en-US" altLang="ko-KR" sz="1000" dirty="0"/>
              <a:t>, </a:t>
            </a:r>
            <a:r>
              <a:rPr lang="ko-KR" altLang="en-US" sz="1000" dirty="0"/>
              <a:t>쿠키 확인 </a:t>
            </a:r>
            <a:r>
              <a:rPr lang="ko-KR" altLang="en-US" sz="1000" dirty="0" err="1"/>
              <a:t>인터셉터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3C4C3-9DCA-1712-0899-51FB61B4938F}"/>
              </a:ext>
            </a:extLst>
          </p:cNvPr>
          <p:cNvSpPr txBox="1"/>
          <p:nvPr/>
        </p:nvSpPr>
        <p:spPr>
          <a:xfrm>
            <a:off x="7615094" y="4737546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전역에서 사용하는 비즈니스 로직과 독립적인 기능을 </a:t>
            </a:r>
            <a:r>
              <a:rPr lang="ko-KR" altLang="en-US" sz="1000" dirty="0" err="1"/>
              <a:t>담고있는</a:t>
            </a:r>
            <a:r>
              <a:rPr lang="ko-KR" altLang="en-US" sz="1000" dirty="0"/>
              <a:t> 객체</a:t>
            </a:r>
          </a:p>
        </p:txBody>
      </p:sp>
    </p:spTree>
    <p:extLst>
      <p:ext uri="{BB962C8B-B14F-4D97-AF65-F5344CB8AC3E}">
        <p14:creationId xmlns:p14="http://schemas.microsoft.com/office/powerpoint/2010/main" val="226896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22" grpId="0"/>
      <p:bldP spid="23" grpId="0"/>
      <p:bldP spid="2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138814" y="648882"/>
            <a:ext cx="42194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92D050"/>
                </a:solidFill>
              </a:rPr>
              <a:t>팀원 소개</a:t>
            </a:r>
            <a:r>
              <a:rPr lang="en-US" altLang="ko-KR" sz="7000" b="1" dirty="0">
                <a:solidFill>
                  <a:srgbClr val="92D050"/>
                </a:solidFill>
              </a:rPr>
              <a:t>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1288528" y="2369291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pic>
        <p:nvPicPr>
          <p:cNvPr id="8" name="그림 7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6E0D0D6F-6932-E3F7-94E6-BA41161ACF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52" y="2832650"/>
            <a:ext cx="1464855" cy="189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93948-AEF2-1463-FF5A-372ACA0B5AE7}"/>
              </a:ext>
            </a:extLst>
          </p:cNvPr>
          <p:cNvSpPr txBox="1"/>
          <p:nvPr/>
        </p:nvSpPr>
        <p:spPr>
          <a:xfrm>
            <a:off x="5657669" y="2359353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B4E1B-E46E-EEE9-0DC5-3783A3D175B8}"/>
              </a:ext>
            </a:extLst>
          </p:cNvPr>
          <p:cNvSpPr txBox="1"/>
          <p:nvPr/>
        </p:nvSpPr>
        <p:spPr>
          <a:xfrm>
            <a:off x="9600993" y="2399427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ACCDE-D5ED-A145-9D7B-2D7A7E35EF98}"/>
              </a:ext>
            </a:extLst>
          </p:cNvPr>
          <p:cNvSpPr txBox="1"/>
          <p:nvPr/>
        </p:nvSpPr>
        <p:spPr>
          <a:xfrm>
            <a:off x="288151" y="4845107"/>
            <a:ext cx="397565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전체적인 총괄 및 교육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홈페이지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개발자 프로필 </a:t>
            </a:r>
            <a:r>
              <a:rPr lang="en-US" altLang="ko-KR" dirty="0">
                <a:solidFill>
                  <a:schemeClr val="bg1"/>
                </a:solidFill>
              </a:rPr>
              <a:t>CRUD, Get </a:t>
            </a:r>
            <a:r>
              <a:rPr lang="ko-KR" altLang="en-US" dirty="0">
                <a:solidFill>
                  <a:schemeClr val="bg1"/>
                </a:solidFill>
              </a:rPr>
              <a:t>요청 권한 처리</a:t>
            </a:r>
            <a:r>
              <a:rPr lang="en-US" altLang="ko-KR" dirty="0">
                <a:solidFill>
                  <a:schemeClr val="bg1"/>
                </a:solidFill>
              </a:rPr>
              <a:t>, Token </a:t>
            </a:r>
            <a:r>
              <a:rPr lang="ko-KR" altLang="en-US" dirty="0">
                <a:solidFill>
                  <a:schemeClr val="bg1"/>
                </a:solidFill>
              </a:rPr>
              <a:t>인증 구현 </a:t>
            </a:r>
            <a:r>
              <a:rPr lang="en-US" altLang="ko-KR" dirty="0" err="1">
                <a:solidFill>
                  <a:schemeClr val="bg1"/>
                </a:solidFill>
              </a:rPr>
              <a:t>csrf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공격 방지</a:t>
            </a:r>
            <a:r>
              <a:rPr lang="en-US" altLang="ko-KR" dirty="0">
                <a:solidFill>
                  <a:schemeClr val="bg1"/>
                </a:solidFill>
              </a:rPr>
              <a:t>, AWS</a:t>
            </a:r>
            <a:r>
              <a:rPr lang="ko-KR" altLang="en-US" dirty="0">
                <a:solidFill>
                  <a:schemeClr val="bg1"/>
                </a:solidFill>
              </a:rPr>
              <a:t> 연동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스프링 프로젝트 초기 셋팅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CEE0A-2499-B8B8-2C60-BBA343B1E9EA}"/>
              </a:ext>
            </a:extLst>
          </p:cNvPr>
          <p:cNvSpPr txBox="1"/>
          <p:nvPr/>
        </p:nvSpPr>
        <p:spPr>
          <a:xfrm>
            <a:off x="4493216" y="4883797"/>
            <a:ext cx="4124739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등록 담당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비즈니스 프로젝트 등록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관리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AC6FA-B49D-0B00-C63F-9A257440C14B}"/>
              </a:ext>
            </a:extLst>
          </p:cNvPr>
          <p:cNvSpPr txBox="1"/>
          <p:nvPr/>
        </p:nvSpPr>
        <p:spPr>
          <a:xfrm>
            <a:off x="8847369" y="4863978"/>
            <a:ext cx="317395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디자인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페이지 관리 담당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924C-B6DD-000D-27AD-446DF87512E6}"/>
              </a:ext>
            </a:extLst>
          </p:cNvPr>
          <p:cNvSpPr txBox="1"/>
          <p:nvPr/>
        </p:nvSpPr>
        <p:spPr>
          <a:xfrm>
            <a:off x="7800619" y="522663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16" name="그림 15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861A7D15-84E6-85FC-6860-88E45AA5CA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71" y="2797236"/>
            <a:ext cx="1899555" cy="1899555"/>
          </a:xfrm>
          <a:prstGeom prst="rect">
            <a:avLst/>
          </a:prstGeom>
        </p:spPr>
      </p:pic>
      <p:pic>
        <p:nvPicPr>
          <p:cNvPr id="13" name="그림 12" descr="인간의 얼굴, 눈썹, 사람, 목이(가) 표시된 사진&#10;&#10;자동 생성된 설명">
            <a:extLst>
              <a:ext uri="{FF2B5EF4-FFF2-40B4-BE49-F238E27FC236}">
                <a16:creationId xmlns:a16="http://schemas.microsoft.com/office/drawing/2014/main" id="{F0EC084D-7BBB-2679-6AC5-A59BD2C5F6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45" y="2832649"/>
            <a:ext cx="1449887" cy="18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3413761"/>
            <a:ext cx="1834302" cy="5562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BF8775-5CC5-629B-3F86-47FDEBCC9A5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508069" y="3688080"/>
            <a:ext cx="1613235" cy="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1303C17-B70F-8920-FCFB-477D9832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04" y="3259395"/>
            <a:ext cx="2333951" cy="8573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F1A6A6-B866-7993-DC55-769570DD2834}"/>
              </a:ext>
            </a:extLst>
          </p:cNvPr>
          <p:cNvSpPr/>
          <p:nvPr/>
        </p:nvSpPr>
        <p:spPr>
          <a:xfrm>
            <a:off x="4381559" y="3429000"/>
            <a:ext cx="2073695" cy="4876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1CD765-6CE7-6E16-79F8-48591A3F8B4B}"/>
              </a:ext>
            </a:extLst>
          </p:cNvPr>
          <p:cNvSpPr/>
          <p:nvPr/>
        </p:nvSpPr>
        <p:spPr>
          <a:xfrm>
            <a:off x="4381558" y="3916680"/>
            <a:ext cx="2073695" cy="1696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528344-1D1B-C542-BF96-79F1CEE47015}"/>
              </a:ext>
            </a:extLst>
          </p:cNvPr>
          <p:cNvCxnSpPr>
            <a:stCxn id="12" idx="3"/>
          </p:cNvCxnSpPr>
          <p:nvPr/>
        </p:nvCxnSpPr>
        <p:spPr>
          <a:xfrm flipV="1">
            <a:off x="6455254" y="3169920"/>
            <a:ext cx="875186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54E1136-B7A0-2C0E-7EAC-36574D4C341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455253" y="4001483"/>
            <a:ext cx="875187" cy="59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806CA-42FF-1F15-098B-5FFC52179577}"/>
              </a:ext>
            </a:extLst>
          </p:cNvPr>
          <p:cNvSpPr txBox="1"/>
          <p:nvPr/>
        </p:nvSpPr>
        <p:spPr>
          <a:xfrm>
            <a:off x="7330440" y="3004408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정의 예외를 다루를 패키지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E1C36A-D066-DD2F-3BD4-BEC75CEC7509}"/>
              </a:ext>
            </a:extLst>
          </p:cNvPr>
          <p:cNvSpPr txBox="1"/>
          <p:nvPr/>
        </p:nvSpPr>
        <p:spPr>
          <a:xfrm>
            <a:off x="7330440" y="4433442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AWS Credential </a:t>
            </a:r>
            <a:r>
              <a:rPr lang="ko-KR" altLang="en-US" sz="1000" dirty="0"/>
              <a:t>및 </a:t>
            </a:r>
            <a:r>
              <a:rPr lang="en-US" altLang="ko-KR" sz="1000" dirty="0"/>
              <a:t>S3Client </a:t>
            </a:r>
            <a:r>
              <a:rPr lang="ko-KR" altLang="en-US" sz="1000" dirty="0"/>
              <a:t>생성 객체</a:t>
            </a:r>
          </a:p>
        </p:txBody>
      </p:sp>
    </p:spTree>
    <p:extLst>
      <p:ext uri="{BB962C8B-B14F-4D97-AF65-F5344CB8AC3E}">
        <p14:creationId xmlns:p14="http://schemas.microsoft.com/office/powerpoint/2010/main" val="24701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D1EB25-89AF-62A9-F7D7-0DE2128A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3" y="868302"/>
            <a:ext cx="5277587" cy="2295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505003" y="3298368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AOP </a:t>
            </a:r>
            <a:r>
              <a:rPr lang="ko-KR" altLang="en-US" dirty="0"/>
              <a:t>사용하기 위한 </a:t>
            </a:r>
            <a:r>
              <a:rPr lang="en-US" altLang="ko-KR" dirty="0"/>
              <a:t>AspectJ</a:t>
            </a:r>
            <a:r>
              <a:rPr lang="ko-KR" altLang="en-US" dirty="0"/>
              <a:t> 의존성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82C09-A44B-59B4-D383-E0A288F8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83" y="622081"/>
            <a:ext cx="5772956" cy="2638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148254" y="3268521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Servlet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65AB7D-79AA-9B6F-A17F-B9D2E0D3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443" y="2373085"/>
            <a:ext cx="3953427" cy="3600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374574" y="6111620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Jstl</a:t>
            </a:r>
            <a:r>
              <a:rPr lang="en-US" altLang="ko-KR" dirty="0"/>
              <a:t>, </a:t>
            </a:r>
            <a:r>
              <a:rPr lang="en-US" altLang="ko-KR" dirty="0" err="1"/>
              <a:t>junit</a:t>
            </a:r>
            <a:r>
              <a:rPr lang="en-US" altLang="ko-KR" dirty="0"/>
              <a:t>, Lombok </a:t>
            </a:r>
            <a:r>
              <a:rPr lang="ko-KR" altLang="en-US" dirty="0"/>
              <a:t>패키지를 사용하기 위한 의존성</a:t>
            </a:r>
          </a:p>
        </p:txBody>
      </p:sp>
    </p:spTree>
    <p:extLst>
      <p:ext uri="{BB962C8B-B14F-4D97-AF65-F5344CB8AC3E}">
        <p14:creationId xmlns:p14="http://schemas.microsoft.com/office/powerpoint/2010/main" val="125247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940429" y="3488022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의존성 주입</a:t>
            </a:r>
            <a:r>
              <a:rPr lang="en-US" altLang="ko-KR" dirty="0"/>
              <a:t>, test </a:t>
            </a:r>
            <a:r>
              <a:rPr lang="ko-KR" altLang="en-US" dirty="0"/>
              <a:t>실행 시 필요한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574875" y="3421774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를 사용하기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574498" y="6057816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E1C11-3A67-FDFC-DBCE-09BA55A2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7" y="889283"/>
            <a:ext cx="4353533" cy="2543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2D4647-D6F4-7BD1-D2EB-3405C986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75" y="889283"/>
            <a:ext cx="4248743" cy="2191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C28B60-5472-50B3-78B8-4ADDA6F3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98" y="2952271"/>
            <a:ext cx="462027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670193" y="3030413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 err="1"/>
              <a:t>json</a:t>
            </a:r>
            <a:r>
              <a:rPr lang="ko-KR" altLang="en-US" dirty="0"/>
              <a:t>으로 바인딩하기 위한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949349" y="3932834"/>
            <a:ext cx="440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aws</a:t>
            </a:r>
            <a:r>
              <a:rPr lang="en-US" altLang="ko-KR" dirty="0"/>
              <a:t> s3, mail, </a:t>
            </a:r>
            <a:r>
              <a:rPr lang="en-US" altLang="ko-KR" dirty="0" err="1"/>
              <a:t>imgscaler</a:t>
            </a:r>
            <a:r>
              <a:rPr lang="en-US" altLang="ko-KR" dirty="0"/>
              <a:t> </a:t>
            </a:r>
            <a:r>
              <a:rPr lang="ko-KR" altLang="en-US" dirty="0"/>
              <a:t>를 쓰기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478707" y="6322845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jpa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22E8D-BBDF-0717-FA51-4A205CA4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9" y="1191764"/>
            <a:ext cx="3962953" cy="1724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B54951-0611-2574-8AA4-72AE81AA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08" y="383381"/>
            <a:ext cx="4058216" cy="3448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8D7093-DABE-3F4A-EE62-9429EA20D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626" y="1912154"/>
            <a:ext cx="424874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3217655" y="3438435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 가입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24AC1E3-0100-62A8-8C23-701D840F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1" y="1067773"/>
            <a:ext cx="2990137" cy="5193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F06934-4235-3836-49A7-9B69CB46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08" y="994555"/>
            <a:ext cx="2174111" cy="250859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20115E-5380-34FE-7F00-7F86FBE6462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434442" y="2248850"/>
            <a:ext cx="2111166" cy="359381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9A8D42-F821-469E-60F7-1210D8F183AC}"/>
              </a:ext>
            </a:extLst>
          </p:cNvPr>
          <p:cNvSpPr txBox="1"/>
          <p:nvPr/>
        </p:nvSpPr>
        <p:spPr>
          <a:xfrm>
            <a:off x="2529944" y="3709956"/>
            <a:ext cx="168742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사업가 클릭 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A5A101-F662-C05B-D4D8-50CF04B6FA6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61988" y="2972094"/>
            <a:ext cx="2343106" cy="38276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94" y="2117437"/>
            <a:ext cx="2992582" cy="17093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BB2468-18AF-B2C9-CCE7-25E7CAF6B956}"/>
              </a:ext>
            </a:extLst>
          </p:cNvPr>
          <p:cNvSpPr txBox="1"/>
          <p:nvPr/>
        </p:nvSpPr>
        <p:spPr>
          <a:xfrm>
            <a:off x="6096000" y="3059668"/>
            <a:ext cx="205499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E2584B-AC81-E016-52F6-C032BEC495DD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934158" y="2972094"/>
            <a:ext cx="6070936" cy="31858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AA18637-88F8-F3A9-1D3E-DCE2FD87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041" y="2439935"/>
            <a:ext cx="5539311" cy="628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06" y="2296604"/>
            <a:ext cx="2992582" cy="17093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20115E-5380-34FE-7F00-7F86FBE64629}"/>
              </a:ext>
            </a:extLst>
          </p:cNvPr>
          <p:cNvCxnSpPr>
            <a:cxnSpLocks/>
          </p:cNvCxnSpPr>
          <p:nvPr/>
        </p:nvCxnSpPr>
        <p:spPr>
          <a:xfrm flipV="1">
            <a:off x="1543050" y="2852430"/>
            <a:ext cx="5229225" cy="49085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BE9A9E-FF0F-2ADD-9BEA-F56BFF53BF2F}"/>
              </a:ext>
            </a:extLst>
          </p:cNvPr>
          <p:cNvSpPr txBox="1"/>
          <p:nvPr/>
        </p:nvSpPr>
        <p:spPr>
          <a:xfrm>
            <a:off x="3286217" y="1828479"/>
            <a:ext cx="173445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E2584B-AC81-E016-52F6-C032BEC495DD}"/>
              </a:ext>
            </a:extLst>
          </p:cNvPr>
          <p:cNvCxnSpPr>
            <a:cxnSpLocks/>
          </p:cNvCxnSpPr>
          <p:nvPr/>
        </p:nvCxnSpPr>
        <p:spPr>
          <a:xfrm flipH="1">
            <a:off x="1543050" y="3789328"/>
            <a:ext cx="1314450" cy="87120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C50F177-D4B6-7240-8129-8B4DE945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64" y="201541"/>
            <a:ext cx="4073833" cy="204790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A5A101-F662-C05B-D4D8-50CF04B6FA6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386197" y="1225493"/>
            <a:ext cx="2836667" cy="241779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B49040-635D-472C-F951-5DD9D617DCF2}"/>
              </a:ext>
            </a:extLst>
          </p:cNvPr>
          <p:cNvSpPr txBox="1"/>
          <p:nvPr/>
        </p:nvSpPr>
        <p:spPr>
          <a:xfrm>
            <a:off x="3307302" y="2879087"/>
            <a:ext cx="283666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로그인 상태 유지 체크 시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9BDC5-B8FD-8FE1-D4A1-58949B76F772}"/>
              </a:ext>
            </a:extLst>
          </p:cNvPr>
          <p:cNvSpPr txBox="1"/>
          <p:nvPr/>
        </p:nvSpPr>
        <p:spPr>
          <a:xfrm>
            <a:off x="1388775" y="4014451"/>
            <a:ext cx="202972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클릭 시</a:t>
            </a:r>
          </a:p>
        </p:txBody>
      </p:sp>
      <p:pic>
        <p:nvPicPr>
          <p:cNvPr id="30" name="그림 2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9CE611F-6A46-DFB2-1697-00E5BFF2ED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7" y="4660537"/>
            <a:ext cx="802106" cy="1393227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FF2C80F-918F-6BAA-BCBB-9F1D46953FDA}"/>
              </a:ext>
            </a:extLst>
          </p:cNvPr>
          <p:cNvCxnSpPr>
            <a:cxnSpLocks/>
          </p:cNvCxnSpPr>
          <p:nvPr/>
        </p:nvCxnSpPr>
        <p:spPr>
          <a:xfrm>
            <a:off x="3100388" y="3343285"/>
            <a:ext cx="2743200" cy="175735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B5D23B-87BE-02F4-CC66-4D80F2FBD813}"/>
              </a:ext>
            </a:extLst>
          </p:cNvPr>
          <p:cNvSpPr txBox="1"/>
          <p:nvPr/>
        </p:nvSpPr>
        <p:spPr>
          <a:xfrm>
            <a:off x="3894536" y="4297910"/>
            <a:ext cx="1949052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비밀번호 찾기 시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1379540-18FC-6F88-FF5B-55BD258A8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167" y="4695610"/>
            <a:ext cx="4018482" cy="20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5" grpId="0" animBg="1"/>
      <p:bldP spid="24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자동 로그인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6B0557-E171-8C70-464F-86BF78EE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32" y="1557473"/>
            <a:ext cx="2876951" cy="6954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F42FDB-1EE4-E256-DE63-6B25B550DB18}"/>
              </a:ext>
            </a:extLst>
          </p:cNvPr>
          <p:cNvSpPr txBox="1"/>
          <p:nvPr/>
        </p:nvSpPr>
        <p:spPr>
          <a:xfrm>
            <a:off x="2432132" y="1242527"/>
            <a:ext cx="260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Interceptor-context.xml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544745-407F-869E-9E82-37E751537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6" y="2607690"/>
            <a:ext cx="3622675" cy="3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2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D3184C-1084-4F3D-3B62-6C445ECB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94" y="752713"/>
            <a:ext cx="4010585" cy="40772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0B42D2-902D-7250-954C-6D256208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26" y="5226344"/>
            <a:ext cx="6439799" cy="1028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F5DB4F-554B-E204-034C-5C70A4C3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1" y="2198843"/>
            <a:ext cx="5515745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7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ED116C-E57D-99FC-0297-B38F678A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4" y="1251246"/>
            <a:ext cx="4995971" cy="1892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206621-4EB4-F716-1C77-95168212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00" y="1673671"/>
            <a:ext cx="5096586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1CACF-701C-991B-02C4-5BC95F987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4" y="3714008"/>
            <a:ext cx="2915273" cy="2413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A69C93-9E5C-F6A6-17A5-F21671D5E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287" y="3817599"/>
            <a:ext cx="3204424" cy="22066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9DA9CE-A2FA-D41B-3214-37301E3D1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23" y="2721567"/>
            <a:ext cx="5033533" cy="2563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C1DBB2-3EE0-7277-5C0C-25D3811CA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039" y="5395965"/>
            <a:ext cx="4928017" cy="8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2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860684" y="744590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개요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129500" y="3080679"/>
            <a:ext cx="8428964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개발자로의　</a:t>
            </a:r>
            <a:r>
              <a:rPr lang="ko-KR" altLang="en-US" sz="2000" dirty="0" err="1">
                <a:solidFill>
                  <a:schemeClr val="bg1"/>
                </a:solidFill>
              </a:rPr>
              <a:t>ｒｏａｄ를</a:t>
            </a:r>
            <a:r>
              <a:rPr lang="ko-KR" altLang="en-US" sz="2000" dirty="0">
                <a:solidFill>
                  <a:schemeClr val="bg1"/>
                </a:solidFill>
              </a:rPr>
              <a:t>　걷는　길에　프리랜서는　무엇을　하는　</a:t>
            </a:r>
            <a:r>
              <a:rPr lang="ko-KR" altLang="en-US" sz="2000" dirty="0" err="1">
                <a:solidFill>
                  <a:schemeClr val="bg1"/>
                </a:solidFill>
              </a:rPr>
              <a:t>걸까？라는</a:t>
            </a:r>
            <a:r>
              <a:rPr lang="ko-KR" altLang="en-US" sz="2000" dirty="0">
                <a:solidFill>
                  <a:schemeClr val="bg1"/>
                </a:solidFill>
              </a:rPr>
              <a:t>　질문에서　시작하여，　우리는　개발자들이　많은　참여　기회와　소통의　폭을　넓힐　수　있는　플랫폼을　만들고자　하였습니다．　이　플랫폼을　통해　개발자들은　마음껏　다양한　프로젝트를　경험하고，　편안하게　업무를　수행할　수　있는　환경을　제공받을　것을　목표로　합니다．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67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D06F0D-1734-5B49-54DE-FB0AD991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59" y="1901733"/>
            <a:ext cx="2810267" cy="22005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5F02D8-FAEB-DA01-1CDB-0174A7CE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01" y="568047"/>
            <a:ext cx="4791744" cy="3534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19E9E0-9347-49ED-6F79-22FE1C19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01" y="4938353"/>
            <a:ext cx="530616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8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B53F4-21A5-1C84-61DA-13408CEF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8" y="998934"/>
            <a:ext cx="4575828" cy="2443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250EB1-698E-190C-36BF-0D47FCD4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26" y="1451498"/>
            <a:ext cx="5201376" cy="10574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053EAD-02AF-7A60-1D1D-00600935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1" y="4058041"/>
            <a:ext cx="4538704" cy="13185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CF1896-6BCB-6EEF-555D-37BB0E1DF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88" y="5568256"/>
            <a:ext cx="3134162" cy="847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B9D048-A04F-9E8C-6235-FFA270C77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253" y="3026409"/>
            <a:ext cx="436305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61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프론트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168363-B4A5-FE19-A7A4-C6DAF6D3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34" y="2490069"/>
            <a:ext cx="2791215" cy="23053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0F1DDA-02E2-A3E5-4038-98407319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93" y="2089964"/>
            <a:ext cx="354379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4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24014-954A-1DC7-FA6D-13C11AC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32" y="1366805"/>
            <a:ext cx="6506483" cy="23053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738A19-62CA-73F7-30F9-3A61AD14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41" y="4338509"/>
            <a:ext cx="5630061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D4A5BD-526B-A417-734D-9BD0A6D1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0" y="927492"/>
            <a:ext cx="4712618" cy="32176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BAE4D4-5B7E-74F0-285A-E327E47A3782}"/>
              </a:ext>
            </a:extLst>
          </p:cNvPr>
          <p:cNvSpPr/>
          <p:nvPr/>
        </p:nvSpPr>
        <p:spPr>
          <a:xfrm>
            <a:off x="4932324" y="927492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A78BA0-F1BF-5AFA-8029-E43909D9D19B}"/>
              </a:ext>
            </a:extLst>
          </p:cNvPr>
          <p:cNvSpPr/>
          <p:nvPr/>
        </p:nvSpPr>
        <p:spPr>
          <a:xfrm>
            <a:off x="579272" y="1408504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29C528-DD89-A45F-BF5E-322C199FF318}"/>
              </a:ext>
            </a:extLst>
          </p:cNvPr>
          <p:cNvSpPr/>
          <p:nvPr/>
        </p:nvSpPr>
        <p:spPr>
          <a:xfrm>
            <a:off x="562980" y="2659232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0CBBAC-7ACD-99B4-3DBC-7B8987EF5D07}"/>
              </a:ext>
            </a:extLst>
          </p:cNvPr>
          <p:cNvSpPr/>
          <p:nvPr/>
        </p:nvSpPr>
        <p:spPr>
          <a:xfrm>
            <a:off x="2069437" y="869182"/>
            <a:ext cx="1649828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7AAA87-46BB-322A-D7B9-8AF557E2B04E}"/>
              </a:ext>
            </a:extLst>
          </p:cNvPr>
          <p:cNvSpPr/>
          <p:nvPr/>
        </p:nvSpPr>
        <p:spPr>
          <a:xfrm>
            <a:off x="469237" y="851727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84DCD6-3A7F-982D-BF75-E0805C421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0" y="3929168"/>
            <a:ext cx="4696326" cy="25454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04F47C-82EF-90BC-6C63-2A6C3ADE21CA}"/>
              </a:ext>
            </a:extLst>
          </p:cNvPr>
          <p:cNvSpPr/>
          <p:nvPr/>
        </p:nvSpPr>
        <p:spPr>
          <a:xfrm>
            <a:off x="546188" y="3898625"/>
            <a:ext cx="4696326" cy="25759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7CC9FD-2995-1DF2-1F9B-80892EFB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91" y="4554022"/>
            <a:ext cx="4712618" cy="20868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D3FBF8-643E-A570-2A1F-769741FF50DC}"/>
              </a:ext>
            </a:extLst>
          </p:cNvPr>
          <p:cNvSpPr/>
          <p:nvPr/>
        </p:nvSpPr>
        <p:spPr>
          <a:xfrm>
            <a:off x="6232983" y="4554022"/>
            <a:ext cx="4696326" cy="16024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E3C12D-14D6-E02A-2F41-5D540D110934}"/>
              </a:ext>
            </a:extLst>
          </p:cNvPr>
          <p:cNvSpPr/>
          <p:nvPr/>
        </p:nvSpPr>
        <p:spPr>
          <a:xfrm>
            <a:off x="6183107" y="6085802"/>
            <a:ext cx="397546" cy="5969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A5FAC35-B3B2-D31E-30DF-B59B0991E4FD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5275598" y="496609"/>
            <a:ext cx="4496050" cy="15372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A17C12-8D5F-50B3-FFEC-BE8852009699}"/>
              </a:ext>
            </a:extLst>
          </p:cNvPr>
          <p:cNvSpPr txBox="1"/>
          <p:nvPr/>
        </p:nvSpPr>
        <p:spPr>
          <a:xfrm>
            <a:off x="9771648" y="311943"/>
            <a:ext cx="123925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1EAEAD9-7AE9-D38E-0AF1-6630FD814B47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5259306" y="1120435"/>
            <a:ext cx="4495550" cy="216416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AE9C355-4F4D-EF02-BFC6-804092CAB4EC}"/>
              </a:ext>
            </a:extLst>
          </p:cNvPr>
          <p:cNvSpPr txBox="1"/>
          <p:nvPr/>
        </p:nvSpPr>
        <p:spPr>
          <a:xfrm>
            <a:off x="9754856" y="935769"/>
            <a:ext cx="20704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사이트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6DB235C-D2D8-9F7C-C60D-5BA2C2499F26}"/>
              </a:ext>
            </a:extLst>
          </p:cNvPr>
          <p:cNvCxnSpPr>
            <a:cxnSpLocks/>
            <a:stCxn id="14" idx="3"/>
            <a:endCxn id="32" idx="1"/>
          </p:cNvCxnSpPr>
          <p:nvPr/>
        </p:nvCxnSpPr>
        <p:spPr>
          <a:xfrm flipV="1">
            <a:off x="5242514" y="1817255"/>
            <a:ext cx="4529134" cy="336936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83EABD-12C8-02E7-077E-43807D39D653}"/>
              </a:ext>
            </a:extLst>
          </p:cNvPr>
          <p:cNvSpPr txBox="1"/>
          <p:nvPr/>
        </p:nvSpPr>
        <p:spPr>
          <a:xfrm>
            <a:off x="9771648" y="1632589"/>
            <a:ext cx="20704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DBA2BCA-E432-9508-A917-284D0FE5C127}"/>
              </a:ext>
            </a:extLst>
          </p:cNvPr>
          <p:cNvCxnSpPr>
            <a:cxnSpLocks/>
            <a:stCxn id="17" idx="0"/>
            <a:endCxn id="39" idx="1"/>
          </p:cNvCxnSpPr>
          <p:nvPr/>
        </p:nvCxnSpPr>
        <p:spPr>
          <a:xfrm flipV="1">
            <a:off x="8581146" y="2514075"/>
            <a:ext cx="1207293" cy="203994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C5AD69-EEB3-E03B-FEF6-F9E99351B9F1}"/>
              </a:ext>
            </a:extLst>
          </p:cNvPr>
          <p:cNvSpPr txBox="1"/>
          <p:nvPr/>
        </p:nvSpPr>
        <p:spPr>
          <a:xfrm>
            <a:off x="9788439" y="2329409"/>
            <a:ext cx="225116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제휴 회사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E86A9B0-BF59-C8C0-8E0B-679179180DE9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6429375" y="3411536"/>
            <a:ext cx="3693188" cy="306308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388F76D-BA35-10BA-A2F0-4D9CAAA03A0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943225" y="1120435"/>
            <a:ext cx="7179338" cy="229110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ABD8D68-64E1-9596-0A6A-48322DA8648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76150" y="1226308"/>
            <a:ext cx="9446413" cy="218522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4DDA4D-E479-9EFD-DD9A-059D373F7A9D}"/>
              </a:ext>
            </a:extLst>
          </p:cNvPr>
          <p:cNvSpPr txBox="1"/>
          <p:nvPr/>
        </p:nvSpPr>
        <p:spPr>
          <a:xfrm>
            <a:off x="10122563" y="3226870"/>
            <a:ext cx="1393287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홈으로 가기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F388852-0D88-9ADD-B3F4-58C84F6361FF}"/>
              </a:ext>
            </a:extLst>
          </p:cNvPr>
          <p:cNvCxnSpPr>
            <a:cxnSpLocks/>
            <a:stCxn id="7" idx="3"/>
            <a:endCxn id="67" idx="1"/>
          </p:cNvCxnSpPr>
          <p:nvPr/>
        </p:nvCxnSpPr>
        <p:spPr>
          <a:xfrm flipV="1">
            <a:off x="5389898" y="1078339"/>
            <a:ext cx="408060" cy="14796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DDE1619C-2C0F-FDEE-1EB3-4F5444CE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958" y="75718"/>
            <a:ext cx="1585876" cy="200524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B68319C-52D5-C0FC-90ED-EB4048853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031" y="2589877"/>
            <a:ext cx="1599332" cy="1589489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03CFBF-971A-E156-EABF-A47830001F2A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>
            <a:off x="5389898" y="1226308"/>
            <a:ext cx="416133" cy="215831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4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9" grpId="0" animBg="1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회원정보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D0C04-FFE7-493D-A035-ED3E18C9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5" y="1342360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62519D9-18C7-CBC8-2403-5F842F5AE879}"/>
              </a:ext>
            </a:extLst>
          </p:cNvPr>
          <p:cNvCxnSpPr>
            <a:cxnSpLocks/>
          </p:cNvCxnSpPr>
          <p:nvPr/>
        </p:nvCxnSpPr>
        <p:spPr>
          <a:xfrm flipV="1">
            <a:off x="1046245" y="1955124"/>
            <a:ext cx="3476485" cy="137386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54E85E7-F0B3-6882-0644-B6E123BA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376356"/>
            <a:ext cx="2032556" cy="31575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AED66E-2841-E6D8-AA04-A2C64862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5" y="4219335"/>
            <a:ext cx="1759325" cy="174849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BABBD9-0D91-F68D-D358-6C5BA7BBEC73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74820" y="2570441"/>
            <a:ext cx="6107416" cy="307312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74EEB4-BADA-9BD6-1DDB-7D278F12562F}"/>
              </a:ext>
            </a:extLst>
          </p:cNvPr>
          <p:cNvSpPr txBox="1"/>
          <p:nvPr/>
        </p:nvSpPr>
        <p:spPr>
          <a:xfrm>
            <a:off x="2035087" y="2315645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회원정보 수정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7ED60-DC94-EE57-85FF-CE3C7DF2CBD6}"/>
              </a:ext>
            </a:extLst>
          </p:cNvPr>
          <p:cNvSpPr txBox="1"/>
          <p:nvPr/>
        </p:nvSpPr>
        <p:spPr>
          <a:xfrm>
            <a:off x="3079940" y="3912560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사업가 회원정보 수정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2E0AB3-21F0-48E7-B482-D4C32A652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236" y="383381"/>
            <a:ext cx="2038871" cy="4374119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C06038-5DAD-E176-E61B-ED3B532ACA89}"/>
              </a:ext>
            </a:extLst>
          </p:cNvPr>
          <p:cNvCxnSpPr>
            <a:cxnSpLocks/>
          </p:cNvCxnSpPr>
          <p:nvPr/>
        </p:nvCxnSpPr>
        <p:spPr>
          <a:xfrm flipH="1">
            <a:off x="6096000" y="4500563"/>
            <a:ext cx="2105671" cy="59302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30673BF-1696-D6C1-DC8A-77D64F0C4325}"/>
              </a:ext>
            </a:extLst>
          </p:cNvPr>
          <p:cNvCxnSpPr>
            <a:cxnSpLocks/>
          </p:cNvCxnSpPr>
          <p:nvPr/>
        </p:nvCxnSpPr>
        <p:spPr>
          <a:xfrm>
            <a:off x="8201671" y="4615789"/>
            <a:ext cx="834855" cy="73259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98A043-5C77-1E92-0605-DE635AC5D210}"/>
              </a:ext>
            </a:extLst>
          </p:cNvPr>
          <p:cNvSpPr txBox="1"/>
          <p:nvPr/>
        </p:nvSpPr>
        <p:spPr>
          <a:xfrm>
            <a:off x="4276959" y="5163713"/>
            <a:ext cx="165235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2FD2C-003E-707B-7852-0BC544642397}"/>
              </a:ext>
            </a:extLst>
          </p:cNvPr>
          <p:cNvSpPr txBox="1"/>
          <p:nvPr/>
        </p:nvSpPr>
        <p:spPr>
          <a:xfrm>
            <a:off x="8341444" y="5481675"/>
            <a:ext cx="17593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삭제</a:t>
            </a:r>
          </a:p>
        </p:txBody>
      </p:sp>
    </p:spTree>
    <p:extLst>
      <p:ext uri="{BB962C8B-B14F-4D97-AF65-F5344CB8AC3E}">
        <p14:creationId xmlns:p14="http://schemas.microsoft.com/office/powerpoint/2010/main" val="17229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3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37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S3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이미지 저장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3282775" y="5428860"/>
            <a:ext cx="560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유튜브 영상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(PEOPLE.DRIVER S3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이미지 업로드 영상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1A1B79-90D5-F4BD-0B94-A4A372A50F57}"/>
              </a:ext>
            </a:extLst>
          </p:cNvPr>
          <p:cNvSpPr txBox="1"/>
          <p:nvPr/>
        </p:nvSpPr>
        <p:spPr>
          <a:xfrm>
            <a:off x="4575891" y="3138177"/>
            <a:ext cx="325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https://youtu.be/vMHdKvY89Lk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조회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72029-0049-3A46-5F13-46E49E99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998934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DFD503C-043C-9831-493E-F6DCA4EEFAD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14450" y="1545334"/>
            <a:ext cx="1002504" cy="139914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F85B695-8C89-E187-AC5E-4DAAD75A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54" y="998934"/>
            <a:ext cx="5150853" cy="10927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85ACD-64DD-9BB8-4CA5-57DE6B253699}"/>
              </a:ext>
            </a:extLst>
          </p:cNvPr>
          <p:cNvCxnSpPr>
            <a:cxnSpLocks/>
          </p:cNvCxnSpPr>
          <p:nvPr/>
        </p:nvCxnSpPr>
        <p:spPr>
          <a:xfrm>
            <a:off x="6858000" y="1271588"/>
            <a:ext cx="1005142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2CAB6B8-C997-9B49-A151-085622CF0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142" y="383381"/>
            <a:ext cx="4253048" cy="26696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E247A1-694B-3136-6E1B-F6CDCAF85EDB}"/>
              </a:ext>
            </a:extLst>
          </p:cNvPr>
          <p:cNvSpPr txBox="1"/>
          <p:nvPr/>
        </p:nvSpPr>
        <p:spPr>
          <a:xfrm>
            <a:off x="808992" y="1978626"/>
            <a:ext cx="19349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프로필 등록 </a:t>
            </a:r>
            <a:r>
              <a:rPr lang="ko-KR" altLang="en-US" dirty="0"/>
              <a:t>클릭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81C2D-B3B0-81BE-8C84-49A0D654A50F}"/>
              </a:ext>
            </a:extLst>
          </p:cNvPr>
          <p:cNvSpPr txBox="1"/>
          <p:nvPr/>
        </p:nvSpPr>
        <p:spPr>
          <a:xfrm>
            <a:off x="6462665" y="691158"/>
            <a:ext cx="115696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클릭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086426-5030-B0B3-0CD6-A6B200BFC1D5}"/>
              </a:ext>
            </a:extLst>
          </p:cNvPr>
          <p:cNvCxnSpPr>
            <a:cxnSpLocks/>
          </p:cNvCxnSpPr>
          <p:nvPr/>
        </p:nvCxnSpPr>
        <p:spPr>
          <a:xfrm flipH="1">
            <a:off x="5816445" y="383381"/>
            <a:ext cx="6299745" cy="32742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6DF4D6-4A41-5954-3970-DF391AECCCDA}"/>
              </a:ext>
            </a:extLst>
          </p:cNvPr>
          <p:cNvSpPr txBox="1"/>
          <p:nvPr/>
        </p:nvSpPr>
        <p:spPr>
          <a:xfrm>
            <a:off x="5176762" y="2944479"/>
            <a:ext cx="34475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완료 시</a:t>
            </a:r>
            <a:r>
              <a:rPr lang="en-US" altLang="ko-KR" dirty="0"/>
              <a:t>(</a:t>
            </a:r>
            <a:r>
              <a:rPr lang="ko-KR" altLang="en-US" dirty="0"/>
              <a:t>테스트로 </a:t>
            </a:r>
            <a:r>
              <a:rPr lang="en-US" altLang="ko-KR" dirty="0"/>
              <a:t>6</a:t>
            </a:r>
            <a:r>
              <a:rPr lang="ko-KR" altLang="en-US" dirty="0"/>
              <a:t>개 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8F5AFB2-7B69-D34B-681C-454EE6AB5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711" y="3711824"/>
            <a:ext cx="4514850" cy="149684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D9D8236-585E-AC44-67E2-CFB18EB5159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701986" y="4171950"/>
            <a:ext cx="5580296" cy="152930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A12292-F9B4-DA32-0B8E-FE0B240C0DA6}"/>
              </a:ext>
            </a:extLst>
          </p:cNvPr>
          <p:cNvSpPr txBox="1"/>
          <p:nvPr/>
        </p:nvSpPr>
        <p:spPr>
          <a:xfrm>
            <a:off x="4377541" y="5490273"/>
            <a:ext cx="24804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사람 프로필 보기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A53D78A-DC64-3B79-0981-3CE45BE70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282" y="4725947"/>
            <a:ext cx="3368070" cy="19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2" grpId="0" animBg="1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51E3F-5C6D-490E-9BFB-A58DFBBF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8" y="2826004"/>
            <a:ext cx="4514850" cy="1496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A0C5DD9-5230-185C-AF20-E2A38B3841DB}"/>
              </a:ext>
            </a:extLst>
          </p:cNvPr>
          <p:cNvCxnSpPr>
            <a:cxnSpLocks/>
          </p:cNvCxnSpPr>
          <p:nvPr/>
        </p:nvCxnSpPr>
        <p:spPr>
          <a:xfrm flipV="1">
            <a:off x="2471741" y="2300293"/>
            <a:ext cx="3810193" cy="84296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B79B84-1EBA-F419-14FA-C4417FCCCBC2}"/>
              </a:ext>
            </a:extLst>
          </p:cNvPr>
          <p:cNvSpPr txBox="1"/>
          <p:nvPr/>
        </p:nvSpPr>
        <p:spPr>
          <a:xfrm>
            <a:off x="3833768" y="2300293"/>
            <a:ext cx="115696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제목 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9224B8-9C19-A7AC-E7A7-EDCD55F3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34" y="1352791"/>
            <a:ext cx="4538140" cy="282892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4D4F79-F9ED-64AA-EAE9-98B8FF17839A}"/>
              </a:ext>
            </a:extLst>
          </p:cNvPr>
          <p:cNvCxnSpPr>
            <a:cxnSpLocks/>
          </p:cNvCxnSpPr>
          <p:nvPr/>
        </p:nvCxnSpPr>
        <p:spPr>
          <a:xfrm flipH="1">
            <a:off x="6281934" y="1409943"/>
            <a:ext cx="3190682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4326ED-BCA1-AB8B-9C9D-98D950AE7280}"/>
              </a:ext>
            </a:extLst>
          </p:cNvPr>
          <p:cNvCxnSpPr>
            <a:cxnSpLocks/>
          </p:cNvCxnSpPr>
          <p:nvPr/>
        </p:nvCxnSpPr>
        <p:spPr>
          <a:xfrm flipH="1">
            <a:off x="10372728" y="1409943"/>
            <a:ext cx="300038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311CC6-B2E9-C32C-FD87-A58FA60BC055}"/>
              </a:ext>
            </a:extLst>
          </p:cNvPr>
          <p:cNvSpPr txBox="1"/>
          <p:nvPr/>
        </p:nvSpPr>
        <p:spPr>
          <a:xfrm>
            <a:off x="5177075" y="5554245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프로필 </a:t>
            </a:r>
            <a:r>
              <a:rPr lang="ko-KR" altLang="en-US" dirty="0"/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C51DE9-34ED-97A4-D6C2-E2E7353F1DCE}"/>
              </a:ext>
            </a:extLst>
          </p:cNvPr>
          <p:cNvSpPr txBox="1"/>
          <p:nvPr/>
        </p:nvSpPr>
        <p:spPr>
          <a:xfrm>
            <a:off x="9660851" y="5529270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삭제</a:t>
            </a:r>
          </a:p>
        </p:txBody>
      </p:sp>
    </p:spTree>
    <p:extLst>
      <p:ext uri="{BB962C8B-B14F-4D97-AF65-F5344CB8AC3E}">
        <p14:creationId xmlns:p14="http://schemas.microsoft.com/office/powerpoint/2010/main" val="33961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A47B59-27CB-00DD-0C73-339435C7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426954"/>
            <a:ext cx="4415354" cy="4144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C07E20-EEA3-798D-B115-39B495C0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564" y="712479"/>
            <a:ext cx="5553850" cy="14289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9016FF-0D08-17E3-CA3A-F3D432AC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613" y="3571384"/>
            <a:ext cx="4934639" cy="13336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14F41F-E1A2-AADD-0B5D-D702CDC3E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564" y="2111853"/>
            <a:ext cx="3913006" cy="15123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1E38E2-545C-3F47-3A3D-52FF68367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613" y="4778440"/>
            <a:ext cx="4415355" cy="15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일정표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17A1DE-378E-F6DD-3DE9-6A3D24C64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44" y="1855984"/>
            <a:ext cx="5362511" cy="45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블록　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DF6F7-38C1-A228-ED99-505E855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9" y="2045497"/>
            <a:ext cx="6235291" cy="2767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3070C5-938B-0363-B8A1-0C3C8C4D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10" y="2251473"/>
            <a:ext cx="5430632" cy="2355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95D35-FB4C-9B77-F328-4D19F5CD8930}"/>
              </a:ext>
            </a:extLst>
          </p:cNvPr>
          <p:cNvSpPr txBox="1"/>
          <p:nvPr/>
        </p:nvSpPr>
        <p:spPr>
          <a:xfrm>
            <a:off x="1985805" y="4627836"/>
            <a:ext cx="258452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내가　</a:t>
            </a:r>
            <a:r>
              <a:rPr lang="ko-KR" altLang="en-US"/>
              <a:t>등록한　프로필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15102-808F-B70D-3216-978B51138B34}"/>
              </a:ext>
            </a:extLst>
          </p:cNvPr>
          <p:cNvSpPr txBox="1"/>
          <p:nvPr/>
        </p:nvSpPr>
        <p:spPr>
          <a:xfrm>
            <a:off x="7736545" y="4627836"/>
            <a:ext cx="277843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모두가　등록한　프로필</a:t>
            </a:r>
          </a:p>
        </p:txBody>
      </p:sp>
    </p:spTree>
    <p:extLst>
      <p:ext uri="{BB962C8B-B14F-4D97-AF65-F5344CB8AC3E}">
        <p14:creationId xmlns:p14="http://schemas.microsoft.com/office/powerpoint/2010/main" val="5088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58EDB5-3306-8019-2EDC-6E594F7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94" y="220932"/>
            <a:ext cx="4712618" cy="27612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E0720-43E4-7493-00FE-D99D53F9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" y="998934"/>
            <a:ext cx="4712618" cy="32176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DE372F-25C8-BEB7-4E6C-1677CC13F61A}"/>
              </a:ext>
            </a:extLst>
          </p:cNvPr>
          <p:cNvSpPr/>
          <p:nvPr/>
        </p:nvSpPr>
        <p:spPr>
          <a:xfrm>
            <a:off x="1332245" y="1254116"/>
            <a:ext cx="711118" cy="228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AF9D5A-7D6C-859A-1FC8-4C5D801F2AD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43363" y="780308"/>
            <a:ext cx="4508859" cy="58795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E4BB0BA-5C66-F238-F421-FA0274666930}"/>
              </a:ext>
            </a:extLst>
          </p:cNvPr>
          <p:cNvCxnSpPr>
            <a:cxnSpLocks/>
          </p:cNvCxnSpPr>
          <p:nvPr/>
        </p:nvCxnSpPr>
        <p:spPr>
          <a:xfrm flipH="1">
            <a:off x="2593770" y="220932"/>
            <a:ext cx="6249645" cy="341694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0447A0-D21A-6B0C-AC62-46D6DD96A001}"/>
              </a:ext>
            </a:extLst>
          </p:cNvPr>
          <p:cNvSpPr txBox="1"/>
          <p:nvPr/>
        </p:nvSpPr>
        <p:spPr>
          <a:xfrm>
            <a:off x="3822235" y="506492"/>
            <a:ext cx="227376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찾기 클릭 시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36491C-8163-24C8-6ECF-52C2481016B9}"/>
              </a:ext>
            </a:extLst>
          </p:cNvPr>
          <p:cNvSpPr txBox="1"/>
          <p:nvPr/>
        </p:nvSpPr>
        <p:spPr>
          <a:xfrm>
            <a:off x="3705308" y="2706340"/>
            <a:ext cx="172452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이름으로 검색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24D33E9-938C-DE78-2FA7-68A2F0D6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2" y="3686175"/>
            <a:ext cx="3968699" cy="284579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AE6E0E-03F2-6B7C-7BE7-73D49EA2F7C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785938" y="4253429"/>
            <a:ext cx="3757578" cy="99685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3153741-429D-D666-8FA0-891E2CEB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16" y="4422874"/>
            <a:ext cx="2771262" cy="165481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A1AF78F-CBA8-99E6-9275-93E805A5D9D7}"/>
              </a:ext>
            </a:extLst>
          </p:cNvPr>
          <p:cNvCxnSpPr>
            <a:cxnSpLocks/>
          </p:cNvCxnSpPr>
          <p:nvPr/>
        </p:nvCxnSpPr>
        <p:spPr>
          <a:xfrm flipV="1">
            <a:off x="5872163" y="3849658"/>
            <a:ext cx="2971252" cy="76520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6EB0E91-4DB5-2564-0A7F-CEA2A4E2F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415" y="3265425"/>
            <a:ext cx="2562583" cy="23148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010FCC-5C43-1056-B980-FF62B0D6A904}"/>
              </a:ext>
            </a:extLst>
          </p:cNvPr>
          <p:cNvSpPr txBox="1"/>
          <p:nvPr/>
        </p:nvSpPr>
        <p:spPr>
          <a:xfrm>
            <a:off x="6302694" y="3884097"/>
            <a:ext cx="24411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개발자 </a:t>
            </a:r>
            <a:r>
              <a:rPr lang="ko-KR" altLang="en-US"/>
              <a:t>프로필 클릭 시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C9BBCE-4226-8060-CD6E-7C142558AEBB}"/>
              </a:ext>
            </a:extLst>
          </p:cNvPr>
          <p:cNvSpPr txBox="1"/>
          <p:nvPr/>
        </p:nvSpPr>
        <p:spPr>
          <a:xfrm>
            <a:off x="2765636" y="4538901"/>
            <a:ext cx="153215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제목 클릭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7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0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95AA5-5B1A-C0D0-E0E6-DDBE8C0D4273}"/>
              </a:ext>
            </a:extLst>
          </p:cNvPr>
          <p:cNvSpPr txBox="1"/>
          <p:nvPr/>
        </p:nvSpPr>
        <p:spPr>
          <a:xfrm>
            <a:off x="2116369" y="3105834"/>
            <a:ext cx="777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 TODO -&gt; </a:t>
            </a:r>
            <a:r>
              <a:rPr lang="ko-KR" altLang="en-US" dirty="0"/>
              <a:t>준호형 발표 </a:t>
            </a:r>
            <a:r>
              <a:rPr lang="en-US" altLang="ko-KR" dirty="0"/>
              <a:t>(</a:t>
            </a:r>
            <a:r>
              <a:rPr lang="ko-KR" altLang="en-US" dirty="0"/>
              <a:t>프로젝트 등록 및 디자인</a:t>
            </a:r>
            <a:r>
              <a:rPr lang="en-US" altLang="ko-KR" dirty="0"/>
              <a:t> </a:t>
            </a:r>
            <a:r>
              <a:rPr lang="ko-KR" altLang="en-US" dirty="0"/>
              <a:t>설계한 거 발표 준비하면 될 거 같습니다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283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2911C-9489-8CFC-7717-1454EF0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3" y="1145075"/>
            <a:ext cx="3552171" cy="3801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391524" y="5086228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627B4F-48F5-76F5-A93D-225AC69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75" y="476804"/>
            <a:ext cx="3270643" cy="4469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4356175" y="5077942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(2)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293F85-3AE2-7855-FEF6-9A002559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71" y="476804"/>
            <a:ext cx="3459635" cy="447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97A1DB-C196-D9D2-6865-57B7C3F29A27}"/>
              </a:ext>
            </a:extLst>
          </p:cNvPr>
          <p:cNvSpPr txBox="1"/>
          <p:nvPr/>
        </p:nvSpPr>
        <p:spPr>
          <a:xfrm>
            <a:off x="8224671" y="49952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962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976747" y="481060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(4)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335992" y="4721056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(5)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810D26-9A76-FF4D-8FD1-E6723E35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204970"/>
            <a:ext cx="5668433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8BE9B5-7855-55AC-F3CB-4278032D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67" y="2704999"/>
            <a:ext cx="241968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7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670734" y="298529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(6)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186702" y="295186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(7)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83EC12-DA70-7C5E-279A-0D134848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1" y="1723371"/>
            <a:ext cx="4889189" cy="117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F706C-68BC-5262-7DE8-D3F9D4EA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49" y="607079"/>
            <a:ext cx="5300540" cy="2232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F20DDA-06D5-0445-A0A0-A0BE406C6F77}"/>
              </a:ext>
            </a:extLst>
          </p:cNvPr>
          <p:cNvSpPr txBox="1"/>
          <p:nvPr/>
        </p:nvSpPr>
        <p:spPr>
          <a:xfrm>
            <a:off x="4906327" y="644065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(8)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347411-7AA7-E83E-3208-ADA31AD0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09" y="3410114"/>
            <a:ext cx="4889189" cy="30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0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802903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(9)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035872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(10)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B72AA-905D-0B9A-24E2-81E59C30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36" y="1371385"/>
            <a:ext cx="3941739" cy="2489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E4673B-EF19-69AC-7C8C-99F23C19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94" y="1283910"/>
            <a:ext cx="4883970" cy="2504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3ED265-1641-AC61-0D2A-9A766E81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735" y="2947027"/>
            <a:ext cx="3574425" cy="3079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40A6C-8C13-7B8F-B4EB-CA3059E62FED}"/>
              </a:ext>
            </a:extLst>
          </p:cNvPr>
          <p:cNvSpPr txBox="1"/>
          <p:nvPr/>
        </p:nvSpPr>
        <p:spPr>
          <a:xfrm>
            <a:off x="4747675" y="6209414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62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668098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73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거품이(가) 표시된 사진&#10;&#10;자동 생성된 설명">
            <a:extLst>
              <a:ext uri="{FF2B5EF4-FFF2-40B4-BE49-F238E27FC236}">
                <a16:creationId xmlns:a16="http://schemas.microsoft.com/office/drawing/2014/main" id="{BCE68BD3-6DF6-AD6D-667C-188E65BC14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8164" y="6241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CC570-1125-DA19-1D8A-229B86932FAF}"/>
              </a:ext>
            </a:extLst>
          </p:cNvPr>
          <p:cNvSpPr txBox="1"/>
          <p:nvPr/>
        </p:nvSpPr>
        <p:spPr>
          <a:xfrm>
            <a:off x="1255846" y="3162284"/>
            <a:ext cx="9643980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회원의　권한을　두가지로　나누어　사업가는　프로젝트를　등록하고，　개발자는　자신의　프로필을　등록하며　소통의　창을　넓힐　수　있는　플랫폼을　어느　정도　개발할　수　있게　되었습니다．　추가적으로　구현하지　못한　부분을　지속적으로　유지　보수하거나　추가하여，　보안과　속도，　가용성을　모두　갖춘　원만한　플랫폼을　제작해　나갈　예정입니다．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ECB2E-D25B-7FFF-7028-E2B30E77D18F}"/>
              </a:ext>
            </a:extLst>
          </p:cNvPr>
          <p:cNvSpPr txBox="1"/>
          <p:nvPr/>
        </p:nvSpPr>
        <p:spPr>
          <a:xfrm>
            <a:off x="1094172" y="909469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92D050"/>
                </a:solidFill>
              </a:rPr>
              <a:t>프로젝트 수행　결과</a:t>
            </a:r>
            <a:r>
              <a:rPr lang="en-US" altLang="ko-KR" sz="3200" b="1" dirty="0">
                <a:solidFill>
                  <a:srgbClr val="92D050"/>
                </a:solidFill>
              </a:rPr>
              <a:t>.</a:t>
            </a:r>
            <a:endParaRPr lang="ko-KR" altLang="en-US" sz="3200" b="1" dirty="0">
              <a:solidFill>
                <a:srgbClr val="92D05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7094D7-776D-37E5-A213-779B71271775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8CB312-332A-EBFC-65D5-8B4C39B938A3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40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요구사항 명세서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AE3FDB-0086-42FD-533F-9237DFAD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31" y="1721078"/>
            <a:ext cx="4541596" cy="50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5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2"/>
              </a:rPr>
              <a:t>https://youtu.be/rsuuVUIvdL0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3"/>
              </a:rPr>
              <a:t>https://youtu.be/_Il3x_vMup4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4"/>
              </a:rPr>
              <a:t>https://youtu.be/8xOi9_pKcbE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시연영상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에러　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권한　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전체적인　흐름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7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보완할 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75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보완할 점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71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887632" y="4830954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8589680" y="4830953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545804" y="864208"/>
            <a:ext cx="351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사용한 기술들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E81A3AA-6187-6EC3-2199-BA2E244A4B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21" y="5189843"/>
            <a:ext cx="2289381" cy="114469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카카오 맵 API">
            <a:extLst>
              <a:ext uri="{FF2B5EF4-FFF2-40B4-BE49-F238E27FC236}">
                <a16:creationId xmlns:a16="http://schemas.microsoft.com/office/drawing/2014/main" id="{DA2D5538-DD58-28C1-9577-4C03DD1571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66" y="1749237"/>
            <a:ext cx="1425260" cy="1456594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D3B72-9F9F-02D7-F09F-699993F31A3A}"/>
              </a:ext>
            </a:extLst>
          </p:cNvPr>
          <p:cNvSpPr txBox="1"/>
          <p:nvPr/>
        </p:nvSpPr>
        <p:spPr>
          <a:xfrm>
            <a:off x="5270576" y="2864542"/>
            <a:ext cx="125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</a:rPr>
              <a:t>KaKaoMap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pic>
        <p:nvPicPr>
          <p:cNvPr id="20" name="그림 19" descr="그래픽, 클립아트, 폰트, 만화 영화이(가) 표시된 사진&#10;&#10;자동 생성된 설명">
            <a:extLst>
              <a:ext uri="{FF2B5EF4-FFF2-40B4-BE49-F238E27FC236}">
                <a16:creationId xmlns:a16="http://schemas.microsoft.com/office/drawing/2014/main" id="{FE16CD53-4E36-D4B0-59D3-25BE1F815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91" y="1815688"/>
            <a:ext cx="1483428" cy="12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1A23B3A-C359-357F-048F-7376412B97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70" y="2208576"/>
            <a:ext cx="1812356" cy="8891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7" name="그림 26" descr="만화 영화, 고양이이(가) 표시된 사진&#10;&#10;자동 생성된 설명">
            <a:extLst>
              <a:ext uri="{FF2B5EF4-FFF2-40B4-BE49-F238E27FC236}">
                <a16:creationId xmlns:a16="http://schemas.microsoft.com/office/drawing/2014/main" id="{BCF81303-AF3F-5D85-F5E8-A1A7558F6B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3775218"/>
            <a:ext cx="1641160" cy="82058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 descr="로고, 폰트, 그래픽, 클립아트이(가) 표시된 사진&#10;&#10;자동 생성된 설명">
            <a:extLst>
              <a:ext uri="{FF2B5EF4-FFF2-40B4-BE49-F238E27FC236}">
                <a16:creationId xmlns:a16="http://schemas.microsoft.com/office/drawing/2014/main" id="{C62B8A79-4869-97FE-1C6F-9CAFF7B7FA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12" y="4845875"/>
            <a:ext cx="1048251" cy="1424438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9" name="그림 28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9F870F52-8992-4C66-796C-6E6A9B140F9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9" y="3783543"/>
            <a:ext cx="1684856" cy="919013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 descr="텍스트, 직사각형, 로고, 그래픽이(가) 표시된 사진&#10;&#10;자동 생성된 설명">
            <a:extLst>
              <a:ext uri="{FF2B5EF4-FFF2-40B4-BE49-F238E27FC236}">
                <a16:creationId xmlns:a16="http://schemas.microsoft.com/office/drawing/2014/main" id="{D0809691-8FDD-B2E4-D338-A7F21E4CA94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9" y="5141360"/>
            <a:ext cx="1585190" cy="93043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1" name="그림 30" descr="그래픽, 로고, 클립아트, 폰트이(가) 표시된 사진&#10;&#10;자동 생성된 설명">
            <a:extLst>
              <a:ext uri="{FF2B5EF4-FFF2-40B4-BE49-F238E27FC236}">
                <a16:creationId xmlns:a16="http://schemas.microsoft.com/office/drawing/2014/main" id="{91980AED-AEA9-24A4-34EC-7BEB660F5D6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30" y="3554781"/>
            <a:ext cx="2857672" cy="12090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2" name="그림 31" descr="그래픽, 폰트, 클립아트, 디자인이(가) 표시된 사진&#10;&#10;자동 생성된 설명">
            <a:extLst>
              <a:ext uri="{FF2B5EF4-FFF2-40B4-BE49-F238E27FC236}">
                <a16:creationId xmlns:a16="http://schemas.microsoft.com/office/drawing/2014/main" id="{7E09A3C1-72FF-9B96-58E0-79BE9A4390B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42" y="2495999"/>
            <a:ext cx="1327055" cy="9997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3" name="그림 3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6CF67AF-F44F-5FC5-D6C7-108E07CC8C9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4" y="2001965"/>
            <a:ext cx="1721820" cy="894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29CDB4B1-15CB-2C46-D877-D1EAF3142FE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6" y="5085234"/>
            <a:ext cx="2054466" cy="1027233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980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47392" y="890845"/>
            <a:ext cx="2488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협업 도구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25" name="그림 2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38CCC1E8-B15F-414D-8C2F-555DB26EB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35" y="2922367"/>
            <a:ext cx="3028950" cy="15144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그림 8" descr="폰트, 로고, 상징, 그래픽이(가) 표시된 사진&#10;&#10;자동 생성된 설명">
            <a:extLst>
              <a:ext uri="{FF2B5EF4-FFF2-40B4-BE49-F238E27FC236}">
                <a16:creationId xmlns:a16="http://schemas.microsoft.com/office/drawing/2014/main" id="{9A0E1610-AEBA-87DB-0D6B-180EFBFC6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30" y="2312242"/>
            <a:ext cx="4543425" cy="257175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335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21136" y="865445"/>
            <a:ext cx="25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92D050"/>
                </a:solidFill>
              </a:rPr>
              <a:t>AWS Skills.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로고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D56EE41-80B4-8624-A8B4-ECCA5EB23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4432701"/>
            <a:ext cx="1847423" cy="118029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A4BDC9FA-47EF-1A81-0F1A-E53314B9D6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2259091"/>
            <a:ext cx="1847423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2" name="그림 11" descr="스크린샷, 그린, 디자인이(가) 표시된 사진&#10;&#10;자동 생성된 설명">
            <a:extLst>
              <a:ext uri="{FF2B5EF4-FFF2-40B4-BE49-F238E27FC236}">
                <a16:creationId xmlns:a16="http://schemas.microsoft.com/office/drawing/2014/main" id="{33B202F9-5076-D90E-DB6B-23885B6196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2246431"/>
            <a:ext cx="2320648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6" name="그림 15" descr="디자인이(가) 표시된 사진&#10;&#10;자동 생성된 설명">
            <a:extLst>
              <a:ext uri="{FF2B5EF4-FFF2-40B4-BE49-F238E27FC236}">
                <a16:creationId xmlns:a16="http://schemas.microsoft.com/office/drawing/2014/main" id="{05ED41A3-3E7D-ED22-2055-08994524A9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22" y="2255576"/>
            <a:ext cx="2013872" cy="137641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8" name="그림 17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5D3EF7CD-87E1-A8A8-EBD9-753C1B5C946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4440172"/>
            <a:ext cx="1587500" cy="15875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0" name="그림 19" descr="디자인이(가) 표시된 사진&#10;&#10;자동 생성된 설명">
            <a:extLst>
              <a:ext uri="{FF2B5EF4-FFF2-40B4-BE49-F238E27FC236}">
                <a16:creationId xmlns:a16="http://schemas.microsoft.com/office/drawing/2014/main" id="{2D66890F-CE19-2820-02C4-BBDAB14EC5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74" y="4432701"/>
            <a:ext cx="2667000" cy="15001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2" name="그림 2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47940F0-CF52-D35C-C396-256B850371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1702810"/>
            <a:ext cx="3981450" cy="48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1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644919" y="1177982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619271" y="217367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1502160" y="229066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614462" y="316936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1515923" y="324630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611256" y="4165052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1515922" y="42532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34000-8A7D-20F4-A963-316D29550E80}"/>
              </a:ext>
            </a:extLst>
          </p:cNvPr>
          <p:cNvSpPr txBox="1"/>
          <p:nvPr/>
        </p:nvSpPr>
        <p:spPr>
          <a:xfrm>
            <a:off x="645721" y="498986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DC438-F495-5E9E-853E-CAB3EF2ABF03}"/>
              </a:ext>
            </a:extLst>
          </p:cNvPr>
          <p:cNvSpPr txBox="1"/>
          <p:nvPr/>
        </p:nvSpPr>
        <p:spPr>
          <a:xfrm>
            <a:off x="645721" y="58662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C4F61-7ADA-8CAC-23A5-A01A1FB99445}"/>
              </a:ext>
            </a:extLst>
          </p:cNvPr>
          <p:cNvSpPr txBox="1"/>
          <p:nvPr/>
        </p:nvSpPr>
        <p:spPr>
          <a:xfrm>
            <a:off x="1515922" y="1171864"/>
            <a:ext cx="31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DB </a:t>
            </a:r>
            <a:r>
              <a:rPr lang="ko-KR" altLang="en-US" spc="600" dirty="0">
                <a:solidFill>
                  <a:schemeClr val="bg1"/>
                </a:solidFill>
              </a:rPr>
              <a:t>다이어그램</a:t>
            </a:r>
          </a:p>
          <a:p>
            <a:r>
              <a:rPr lang="en-US" altLang="ko-KR" spc="600" dirty="0">
                <a:solidFill>
                  <a:schemeClr val="bg1"/>
                </a:solidFill>
              </a:rPr>
              <a:t>Flow Chart, Figma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66781-8120-4F73-E9B8-B120E7ACB91C}"/>
              </a:ext>
            </a:extLst>
          </p:cNvPr>
          <p:cNvSpPr txBox="1"/>
          <p:nvPr/>
        </p:nvSpPr>
        <p:spPr>
          <a:xfrm>
            <a:off x="1502160" y="51437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4F9-8FDA-E961-AA67-B5E17C8B09D3}"/>
              </a:ext>
            </a:extLst>
          </p:cNvPr>
          <p:cNvSpPr txBox="1"/>
          <p:nvPr/>
        </p:nvSpPr>
        <p:spPr>
          <a:xfrm>
            <a:off x="1515922" y="597393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보완할 점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1166</Words>
  <Application>Microsoft Office PowerPoint</Application>
  <PresentationFormat>와이드스크린</PresentationFormat>
  <Paragraphs>264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Pretendard</vt:lpstr>
      <vt:lpstr>Pretendard Black</vt:lpstr>
      <vt:lpstr>Söhne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Gyumin Kim</cp:lastModifiedBy>
  <cp:revision>257</cp:revision>
  <dcterms:created xsi:type="dcterms:W3CDTF">2022-12-21T02:15:26Z</dcterms:created>
  <dcterms:modified xsi:type="dcterms:W3CDTF">2024-03-17T13:00:19Z</dcterms:modified>
</cp:coreProperties>
</file>